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6" r:id="rId2"/>
    <p:sldId id="257" r:id="rId3"/>
    <p:sldId id="258" r:id="rId4"/>
    <p:sldId id="262" r:id="rId5"/>
    <p:sldId id="261" r:id="rId6"/>
    <p:sldId id="268" r:id="rId7"/>
    <p:sldId id="263" r:id="rId8"/>
    <p:sldId id="264" r:id="rId9"/>
    <p:sldId id="265" r:id="rId10"/>
    <p:sldId id="266" r:id="rId11"/>
    <p:sldId id="267" r:id="rId12"/>
    <p:sldId id="269" r:id="rId13"/>
    <p:sldId id="260" r:id="rId14"/>
    <p:sldId id="270" r:id="rId15"/>
    <p:sldId id="271" r:id="rId16"/>
    <p:sldId id="272" r:id="rId17"/>
    <p:sldId id="277" r:id="rId18"/>
    <p:sldId id="279" r:id="rId19"/>
    <p:sldId id="283" r:id="rId20"/>
    <p:sldId id="286" r:id="rId21"/>
    <p:sldId id="289" r:id="rId22"/>
    <p:sldId id="315" r:id="rId23"/>
    <p:sldId id="316" r:id="rId24"/>
    <p:sldId id="317" r:id="rId25"/>
    <p:sldId id="318" r:id="rId26"/>
    <p:sldId id="298" r:id="rId27"/>
    <p:sldId id="300" r:id="rId28"/>
    <p:sldId id="312" r:id="rId29"/>
    <p:sldId id="313" r:id="rId30"/>
    <p:sldId id="319" r:id="rId31"/>
    <p:sldId id="320" r:id="rId32"/>
    <p:sldId id="321" r:id="rId33"/>
    <p:sldId id="314" r:id="rId34"/>
  </p:sldIdLst>
  <p:sldSz cx="12192000" cy="6858000"/>
  <p:notesSz cx="6858000" cy="9144000"/>
  <p:embeddedFontLst>
    <p:embeddedFont>
      <p:font typeface="BrushType-SemiBold" pitchFamily="2" charset="0"/>
      <p:regular r:id="rId36"/>
    </p:embeddedFont>
    <p:embeddedFont>
      <p:font typeface="Calibri Light" panose="020F0302020204030204" pitchFamily="34" charset="0"/>
      <p:regular r:id="rId37"/>
      <p:italic r:id="rId38"/>
    </p:embeddedFont>
    <p:embeddedFont>
      <p:font typeface="Calibri" panose="020F0502020204030204" pitchFamily="34" charset="0"/>
      <p:regular r:id="rId39"/>
      <p:bold r:id="rId40"/>
      <p:italic r:id="rId41"/>
      <p:boldItalic r:id="rId42"/>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8if/EfOpg7xQk0954DryAg==" hashData="xFmOm6PYWUVqSEu15RDFKOslfoPKfzPHSgQmZdQGV21s9GRPaEqjYQoTEg7ngpTCq95xkyjVOao5LX2qe58kC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6C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594"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8E798-8F27-48AD-BF75-9CF2AF521FA8}" type="datetimeFigureOut">
              <a:rPr lang="ru-RU" smtClean="0"/>
              <a:t>05.06.2019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7C5BA-B52C-43EE-8535-C7312E3847D8}" type="slidenum">
              <a:rPr lang="ru-RU" smtClean="0"/>
              <a:t>‹#›</a:t>
            </a:fld>
            <a:endParaRPr lang="ru-RU"/>
          </a:p>
        </p:txBody>
      </p:sp>
    </p:spTree>
    <p:extLst>
      <p:ext uri="{BB962C8B-B14F-4D97-AF65-F5344CB8AC3E}">
        <p14:creationId xmlns:p14="http://schemas.microsoft.com/office/powerpoint/2010/main" val="202773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47C5BA-B52C-43EE-8535-C7312E3847D8}" type="slidenum">
              <a:rPr lang="ru-RU" smtClean="0"/>
              <a:t>10</a:t>
            </a:fld>
            <a:endParaRPr lang="ru-RU"/>
          </a:p>
        </p:txBody>
      </p:sp>
    </p:spTree>
    <p:extLst>
      <p:ext uri="{BB962C8B-B14F-4D97-AF65-F5344CB8AC3E}">
        <p14:creationId xmlns:p14="http://schemas.microsoft.com/office/powerpoint/2010/main" val="3139966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B47C5BA-B52C-43EE-8535-C7312E3847D8}" type="slidenum">
              <a:rPr lang="ru-RU" smtClean="0"/>
              <a:t>17</a:t>
            </a:fld>
            <a:endParaRPr lang="ru-RU"/>
          </a:p>
        </p:txBody>
      </p:sp>
    </p:spTree>
    <p:extLst>
      <p:ext uri="{BB962C8B-B14F-4D97-AF65-F5344CB8AC3E}">
        <p14:creationId xmlns:p14="http://schemas.microsoft.com/office/powerpoint/2010/main" val="156295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B0978D4-66EE-49A8-9CD0-B223F9A7A28B}" type="datetimeFigureOut">
              <a:rPr lang="ru-RU" smtClean="0"/>
              <a:t>05.06.2019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E7D8C91-A9D3-4567-ABD9-AF742821C863}" type="slidenum">
              <a:rPr lang="ru-RU" smtClean="0"/>
              <a:t>‹#›</a:t>
            </a:fld>
            <a:endParaRPr lang="ru-RU" dirty="0"/>
          </a:p>
        </p:txBody>
      </p:sp>
    </p:spTree>
    <p:extLst>
      <p:ext uri="{BB962C8B-B14F-4D97-AF65-F5344CB8AC3E}">
        <p14:creationId xmlns:p14="http://schemas.microsoft.com/office/powerpoint/2010/main" val="4134896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B0978D4-66EE-49A8-9CD0-B223F9A7A28B}" type="datetimeFigureOut">
              <a:rPr lang="ru-RU" smtClean="0"/>
              <a:t>05.06.2019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E7D8C91-A9D3-4567-ABD9-AF742821C863}" type="slidenum">
              <a:rPr lang="ru-RU" smtClean="0"/>
              <a:t>‹#›</a:t>
            </a:fld>
            <a:endParaRPr lang="ru-RU" dirty="0"/>
          </a:p>
        </p:txBody>
      </p:sp>
    </p:spTree>
    <p:extLst>
      <p:ext uri="{BB962C8B-B14F-4D97-AF65-F5344CB8AC3E}">
        <p14:creationId xmlns:p14="http://schemas.microsoft.com/office/powerpoint/2010/main" val="878963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B0978D4-66EE-49A8-9CD0-B223F9A7A28B}" type="datetimeFigureOut">
              <a:rPr lang="ru-RU" smtClean="0"/>
              <a:t>05.06.2019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E7D8C91-A9D3-4567-ABD9-AF742821C863}" type="slidenum">
              <a:rPr lang="ru-RU" smtClean="0"/>
              <a:t>‹#›</a:t>
            </a:fld>
            <a:endParaRPr lang="ru-RU" dirty="0"/>
          </a:p>
        </p:txBody>
      </p:sp>
    </p:spTree>
    <p:extLst>
      <p:ext uri="{BB962C8B-B14F-4D97-AF65-F5344CB8AC3E}">
        <p14:creationId xmlns:p14="http://schemas.microsoft.com/office/powerpoint/2010/main" val="191227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B0978D4-66EE-49A8-9CD0-B223F9A7A28B}" type="datetimeFigureOut">
              <a:rPr lang="ru-RU" smtClean="0"/>
              <a:t>05.06.2019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E7D8C91-A9D3-4567-ABD9-AF742821C863}" type="slidenum">
              <a:rPr lang="ru-RU" smtClean="0"/>
              <a:t>‹#›</a:t>
            </a:fld>
            <a:endParaRPr lang="ru-RU" dirty="0"/>
          </a:p>
        </p:txBody>
      </p:sp>
    </p:spTree>
    <p:extLst>
      <p:ext uri="{BB962C8B-B14F-4D97-AF65-F5344CB8AC3E}">
        <p14:creationId xmlns:p14="http://schemas.microsoft.com/office/powerpoint/2010/main" val="364338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B0978D4-66EE-49A8-9CD0-B223F9A7A28B}" type="datetimeFigureOut">
              <a:rPr lang="ru-RU" smtClean="0"/>
              <a:t>05.06.2019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E7D8C91-A9D3-4567-ABD9-AF742821C863}" type="slidenum">
              <a:rPr lang="ru-RU" smtClean="0"/>
              <a:t>‹#›</a:t>
            </a:fld>
            <a:endParaRPr lang="ru-RU" dirty="0"/>
          </a:p>
        </p:txBody>
      </p:sp>
    </p:spTree>
    <p:extLst>
      <p:ext uri="{BB962C8B-B14F-4D97-AF65-F5344CB8AC3E}">
        <p14:creationId xmlns:p14="http://schemas.microsoft.com/office/powerpoint/2010/main" val="1124868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B0978D4-66EE-49A8-9CD0-B223F9A7A28B}" type="datetimeFigureOut">
              <a:rPr lang="ru-RU" smtClean="0"/>
              <a:t>05.06.2019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E7D8C91-A9D3-4567-ABD9-AF742821C863}" type="slidenum">
              <a:rPr lang="ru-RU" smtClean="0"/>
              <a:t>‹#›</a:t>
            </a:fld>
            <a:endParaRPr lang="ru-RU" dirty="0"/>
          </a:p>
        </p:txBody>
      </p:sp>
    </p:spTree>
    <p:extLst>
      <p:ext uri="{BB962C8B-B14F-4D97-AF65-F5344CB8AC3E}">
        <p14:creationId xmlns:p14="http://schemas.microsoft.com/office/powerpoint/2010/main" val="267507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B0978D4-66EE-49A8-9CD0-B223F9A7A28B}" type="datetimeFigureOut">
              <a:rPr lang="ru-RU" smtClean="0"/>
              <a:t>05.06.2019</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E7D8C91-A9D3-4567-ABD9-AF742821C863}" type="slidenum">
              <a:rPr lang="ru-RU" smtClean="0"/>
              <a:t>‹#›</a:t>
            </a:fld>
            <a:endParaRPr lang="ru-RU" dirty="0"/>
          </a:p>
        </p:txBody>
      </p:sp>
    </p:spTree>
    <p:extLst>
      <p:ext uri="{BB962C8B-B14F-4D97-AF65-F5344CB8AC3E}">
        <p14:creationId xmlns:p14="http://schemas.microsoft.com/office/powerpoint/2010/main" val="1525671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B0978D4-66EE-49A8-9CD0-B223F9A7A28B}" type="datetimeFigureOut">
              <a:rPr lang="ru-RU" smtClean="0"/>
              <a:t>05.06.2019</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E7D8C91-A9D3-4567-ABD9-AF742821C863}" type="slidenum">
              <a:rPr lang="ru-RU" smtClean="0"/>
              <a:t>‹#›</a:t>
            </a:fld>
            <a:endParaRPr lang="ru-RU" dirty="0"/>
          </a:p>
        </p:txBody>
      </p:sp>
    </p:spTree>
    <p:extLst>
      <p:ext uri="{BB962C8B-B14F-4D97-AF65-F5344CB8AC3E}">
        <p14:creationId xmlns:p14="http://schemas.microsoft.com/office/powerpoint/2010/main" val="3870110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B0978D4-66EE-49A8-9CD0-B223F9A7A28B}" type="datetimeFigureOut">
              <a:rPr lang="ru-RU" smtClean="0"/>
              <a:t>05.06.2019</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E7D8C91-A9D3-4567-ABD9-AF742821C863}" type="slidenum">
              <a:rPr lang="ru-RU" smtClean="0"/>
              <a:t>‹#›</a:t>
            </a:fld>
            <a:endParaRPr lang="ru-RU" dirty="0"/>
          </a:p>
        </p:txBody>
      </p:sp>
    </p:spTree>
    <p:extLst>
      <p:ext uri="{BB962C8B-B14F-4D97-AF65-F5344CB8AC3E}">
        <p14:creationId xmlns:p14="http://schemas.microsoft.com/office/powerpoint/2010/main" val="2915956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B0978D4-66EE-49A8-9CD0-B223F9A7A28B}" type="datetimeFigureOut">
              <a:rPr lang="ru-RU" smtClean="0"/>
              <a:t>05.06.2019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E7D8C91-A9D3-4567-ABD9-AF742821C863}" type="slidenum">
              <a:rPr lang="ru-RU" smtClean="0"/>
              <a:t>‹#›</a:t>
            </a:fld>
            <a:endParaRPr lang="ru-RU" dirty="0"/>
          </a:p>
        </p:txBody>
      </p:sp>
    </p:spTree>
    <p:extLst>
      <p:ext uri="{BB962C8B-B14F-4D97-AF65-F5344CB8AC3E}">
        <p14:creationId xmlns:p14="http://schemas.microsoft.com/office/powerpoint/2010/main" val="251906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B0978D4-66EE-49A8-9CD0-B223F9A7A28B}" type="datetimeFigureOut">
              <a:rPr lang="ru-RU" smtClean="0"/>
              <a:t>05.06.2019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E7D8C91-A9D3-4567-ABD9-AF742821C863}" type="slidenum">
              <a:rPr lang="ru-RU" smtClean="0"/>
              <a:t>‹#›</a:t>
            </a:fld>
            <a:endParaRPr lang="ru-RU" dirty="0"/>
          </a:p>
        </p:txBody>
      </p:sp>
    </p:spTree>
    <p:extLst>
      <p:ext uri="{BB962C8B-B14F-4D97-AF65-F5344CB8AC3E}">
        <p14:creationId xmlns:p14="http://schemas.microsoft.com/office/powerpoint/2010/main" val="3130728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978D4-66EE-49A8-9CD0-B223F9A7A28B}" type="datetimeFigureOut">
              <a:rPr lang="ru-RU" smtClean="0"/>
              <a:t>05.06.2019</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D8C91-A9D3-4567-ABD9-AF742821C863}" type="slidenum">
              <a:rPr lang="ru-RU" smtClean="0"/>
              <a:t>‹#›</a:t>
            </a:fld>
            <a:endParaRPr lang="ru-RU" dirty="0"/>
          </a:p>
        </p:txBody>
      </p:sp>
    </p:spTree>
    <p:extLst>
      <p:ext uri="{BB962C8B-B14F-4D97-AF65-F5344CB8AC3E}">
        <p14:creationId xmlns:p14="http://schemas.microsoft.com/office/powerpoint/2010/main" val="979937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hyperlink" Target="https://www.youtube.com/watch?v=ZUc6NeAmaL4" TargetMode="External"/><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img-fotki.yandex.ru/get/3210/c5659200821.d/0_27101_89497abb_XL" TargetMode="External"/><Relationship Id="rId5" Type="http://schemas.openxmlformats.org/officeDocument/2006/relationships/image" Target="../media/image49.jpeg"/><Relationship Id="rId4" Type="http://schemas.openxmlformats.org/officeDocument/2006/relationships/hyperlink" Target="http://img1.liveinternet.ru/images/attach/b/3/23/139/23139847_ermitazhnight1ir3.jp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eg"/><Relationship Id="rId7" Type="http://schemas.openxmlformats.org/officeDocument/2006/relationships/image" Target="../media/image55.jp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hyperlink" Target="http://bms.24open.ru/images/f5c956f0c5dc6372a3603b536cc3e556"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tihi.ru/pics/2010/04/08/8410.jpg"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hyperlink" Target="http://www.baltinfo.ru/photo/new/5540.jpg"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69.jpeg"/><Relationship Id="rId3" Type="http://schemas.openxmlformats.org/officeDocument/2006/relationships/hyperlink" Target="http://www.hermitagemuseum.org/imgs_Ru/03/hm3_13_0_6_2_big.jpg" TargetMode="External"/><Relationship Id="rId7" Type="http://schemas.openxmlformats.org/officeDocument/2006/relationships/hyperlink" Target="http://www.sgu.ru/files/nodes/71200/t4.jpg" TargetMode="External"/><Relationship Id="rId12" Type="http://schemas.openxmlformats.org/officeDocument/2006/relationships/hyperlink" Target="http://www.piterpages.ru/kultura/images/2009/hermitage245/02.jpg"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68.jpeg"/><Relationship Id="rId5" Type="http://schemas.openxmlformats.org/officeDocument/2006/relationships/hyperlink" Target="http://img0.liveinternet.ru/images/attach/c/1/48/733/48733689_IMG_2418.jpg" TargetMode="External"/><Relationship Id="rId15" Type="http://schemas.openxmlformats.org/officeDocument/2006/relationships/image" Target="../media/image70.jpeg"/><Relationship Id="rId10" Type="http://schemas.openxmlformats.org/officeDocument/2006/relationships/hyperlink" Target="http://www.saletur.ru/galery/tfoto_sights/big/6260.jpg" TargetMode="External"/><Relationship Id="rId4" Type="http://schemas.openxmlformats.org/officeDocument/2006/relationships/image" Target="../media/image64.jpeg"/><Relationship Id="rId9" Type="http://schemas.openxmlformats.org/officeDocument/2006/relationships/image" Target="../media/image67.jpeg"/><Relationship Id="rId14" Type="http://schemas.openxmlformats.org/officeDocument/2006/relationships/hyperlink" Target="http://img-fotki.yandex.ru/get/5815/81435209.1b/0_6e726_6a1d5fbf_X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gallerix.ru/pic/Hermitage-12/glrx-313766479.jpg" TargetMode="External"/><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72.jp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IsikYCbIclE" TargetMode="External"/><Relationship Id="rId3" Type="http://schemas.openxmlformats.org/officeDocument/2006/relationships/hyperlink" Target="https://www.youtube.com/watch?v=kAOV_88uFN4" TargetMode="External"/><Relationship Id="rId7" Type="http://schemas.openxmlformats.org/officeDocument/2006/relationships/hyperlink" Target="https://www.youtube.com/watch?v=Fzu-C_3WSco"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youtube.com/watch?v=l8q5_VJubWc" TargetMode="External"/><Relationship Id="rId11" Type="http://schemas.openxmlformats.org/officeDocument/2006/relationships/image" Target="../media/image74.jpeg"/><Relationship Id="rId5" Type="http://schemas.openxmlformats.org/officeDocument/2006/relationships/hyperlink" Target="https://www.youtube.com/watch?v=r0dEkGsy-7E" TargetMode="External"/><Relationship Id="rId10" Type="http://schemas.openxmlformats.org/officeDocument/2006/relationships/hyperlink" Target="https://www.youtube.com/watch?v=_F2mgLay7RY" TargetMode="External"/><Relationship Id="rId4" Type="http://schemas.openxmlformats.org/officeDocument/2006/relationships/hyperlink" Target="https://www.youtube.com/watch?v=jTiegj7s7Ig" TargetMode="External"/><Relationship Id="rId9" Type="http://schemas.openxmlformats.org/officeDocument/2006/relationships/hyperlink" Target="https://www.youtube.com/watch?v=olIR8MGg5nI"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t="4877"/>
          <a:stretch/>
        </p:blipFill>
        <p:spPr>
          <a:xfrm>
            <a:off x="0" y="-13447"/>
            <a:ext cx="12191999" cy="6871448"/>
          </a:xfrm>
          <a:prstGeom prst="rect">
            <a:avLst/>
          </a:prstGeom>
        </p:spPr>
      </p:pic>
      <p:sp>
        <p:nvSpPr>
          <p:cNvPr id="2" name="Заголовок 1"/>
          <p:cNvSpPr>
            <a:spLocks noGrp="1"/>
          </p:cNvSpPr>
          <p:nvPr>
            <p:ph type="ctrTitle"/>
          </p:nvPr>
        </p:nvSpPr>
        <p:spPr>
          <a:xfrm>
            <a:off x="0" y="0"/>
            <a:ext cx="12192000" cy="1524000"/>
          </a:xfrm>
          <a:noFill/>
          <a:ln>
            <a:noFill/>
          </a:ln>
        </p:spPr>
        <p:txBody>
          <a:bodyPr>
            <a:noAutofit/>
          </a:bodyPr>
          <a:lstStyle/>
          <a:p>
            <a:r>
              <a:rPr lang="ru-RU" sz="10000" b="1" dirty="0" smtClean="0">
                <a:solidFill>
                  <a:srgbClr val="FFC000"/>
                </a:solidFill>
                <a:effectLst>
                  <a:outerShdw blurRad="38100" dist="38100" dir="2700000" algn="tl">
                    <a:srgbClr val="000000">
                      <a:alpha val="43137"/>
                    </a:srgbClr>
                  </a:outerShdw>
                </a:effectLst>
                <a:latin typeface="BrushType-SemiBold" pitchFamily="2" charset="0"/>
              </a:rPr>
              <a:t>Дворец мировой культуры</a:t>
            </a:r>
            <a:endParaRPr lang="ru-RU" sz="10000" b="1" dirty="0">
              <a:solidFill>
                <a:srgbClr val="FFC000"/>
              </a:solidFill>
              <a:effectLst>
                <a:outerShdw blurRad="38100" dist="38100" dir="2700000" algn="tl">
                  <a:srgbClr val="000000">
                    <a:alpha val="43137"/>
                  </a:srgbClr>
                </a:outerShdw>
              </a:effectLst>
              <a:latin typeface="BrushType-SemiBold" pitchFamily="2" charset="0"/>
            </a:endParaRPr>
          </a:p>
        </p:txBody>
      </p:sp>
    </p:spTree>
    <p:extLst>
      <p:ext uri="{BB962C8B-B14F-4D97-AF65-F5344CB8AC3E}">
        <p14:creationId xmlns:p14="http://schemas.microsoft.com/office/powerpoint/2010/main" val="4023938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234461" y="504093"/>
            <a:ext cx="8388214" cy="2532184"/>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a:solidFill>
                  <a:srgbClr val="002060"/>
                </a:solidFill>
                <a:latin typeface="Times New Roman" panose="02020603050405020304" pitchFamily="18" charset="0"/>
                <a:cs typeface="Times New Roman" panose="02020603050405020304" pitchFamily="18" charset="0"/>
              </a:rPr>
              <a:t>Императоры </a:t>
            </a:r>
            <a:r>
              <a:rPr lang="ru-RU" sz="1600" b="1" dirty="0">
                <a:solidFill>
                  <a:srgbClr val="002060"/>
                </a:solidFill>
                <a:latin typeface="Times New Roman" panose="02020603050405020304" pitchFamily="18" charset="0"/>
                <a:cs typeface="Times New Roman" panose="02020603050405020304" pitchFamily="18" charset="0"/>
              </a:rPr>
              <a:t>Александр I </a:t>
            </a:r>
            <a:r>
              <a:rPr lang="ru-RU" sz="1600" dirty="0">
                <a:solidFill>
                  <a:srgbClr val="002060"/>
                </a:solidFill>
                <a:latin typeface="Times New Roman" panose="02020603050405020304" pitchFamily="18" charset="0"/>
                <a:cs typeface="Times New Roman" panose="02020603050405020304" pitchFamily="18" charset="0"/>
              </a:rPr>
              <a:t>и </a:t>
            </a:r>
            <a:r>
              <a:rPr lang="ru-RU" sz="1600" b="1" dirty="0">
                <a:solidFill>
                  <a:srgbClr val="002060"/>
                </a:solidFill>
                <a:latin typeface="Times New Roman" panose="02020603050405020304" pitchFamily="18" charset="0"/>
                <a:cs typeface="Times New Roman" panose="02020603050405020304" pitchFamily="18" charset="0"/>
              </a:rPr>
              <a:t>Николай I</a:t>
            </a:r>
            <a:r>
              <a:rPr lang="ru-RU" sz="1600" dirty="0">
                <a:solidFill>
                  <a:srgbClr val="002060"/>
                </a:solidFill>
                <a:latin typeface="Times New Roman" panose="02020603050405020304" pitchFamily="18" charset="0"/>
                <a:cs typeface="Times New Roman" panose="02020603050405020304" pitchFamily="18" charset="0"/>
              </a:rPr>
              <a:t> также уделяли огромное внимание дальнейшему развитию Эрмитажа. Они продолжали закупать коллекции произведений искусств, а также отдельные ценные картины. Так на распродаже в Риме были куплены </a:t>
            </a:r>
            <a:r>
              <a:rPr lang="ru-RU" sz="1600" b="1" dirty="0">
                <a:solidFill>
                  <a:srgbClr val="002060"/>
                </a:solidFill>
                <a:latin typeface="Times New Roman" panose="02020603050405020304" pitchFamily="18" charset="0"/>
                <a:cs typeface="Times New Roman" panose="02020603050405020304" pitchFamily="18" charset="0"/>
              </a:rPr>
              <a:t>«</a:t>
            </a:r>
            <a:r>
              <a:rPr lang="ru-RU" sz="1600" b="1" dirty="0" err="1">
                <a:solidFill>
                  <a:srgbClr val="002060"/>
                </a:solidFill>
                <a:latin typeface="Times New Roman" panose="02020603050405020304" pitchFamily="18" charset="0"/>
                <a:cs typeface="Times New Roman" panose="02020603050405020304" pitchFamily="18" charset="0"/>
              </a:rPr>
              <a:t>Лютнеист</a:t>
            </a:r>
            <a:r>
              <a:rPr lang="ru-RU" sz="1600" b="1" dirty="0">
                <a:solidFill>
                  <a:srgbClr val="002060"/>
                </a:solidFill>
                <a:latin typeface="Times New Roman" panose="02020603050405020304" pitchFamily="18" charset="0"/>
                <a:cs typeface="Times New Roman" panose="02020603050405020304" pitchFamily="18" charset="0"/>
              </a:rPr>
              <a:t>» Караваджо, «Поклонение волхвов» Боттичелли</a:t>
            </a:r>
            <a:r>
              <a:rPr lang="ru-RU" sz="1600" dirty="0" smtClean="0">
                <a:solidFill>
                  <a:srgbClr val="002060"/>
                </a:solidFill>
                <a:latin typeface="Times New Roman" panose="02020603050405020304" pitchFamily="18" charset="0"/>
                <a:cs typeface="Times New Roman" panose="02020603050405020304" pitchFamily="18" charset="0"/>
              </a:rPr>
              <a:t>. Первые </a:t>
            </a:r>
            <a:r>
              <a:rPr lang="ru-RU" sz="1600" dirty="0">
                <a:solidFill>
                  <a:srgbClr val="002060"/>
                </a:solidFill>
                <a:latin typeface="Times New Roman" panose="02020603050405020304" pitchFamily="18" charset="0"/>
                <a:cs typeface="Times New Roman" panose="02020603050405020304" pitchFamily="18" charset="0"/>
              </a:rPr>
              <a:t>покупки, сделанные еще Екатериной II, определили характер и лицо Эрмитажа. Благодаря просвещенной императрице он стал хранителем не только картин и скульптур. Именно Екатерина II была обладательницей одной из самых лучших в мире коллекций резных изображений на камне, кости и </a:t>
            </a:r>
            <a:r>
              <a:rPr lang="ru-RU" sz="1600" dirty="0" smtClean="0">
                <a:solidFill>
                  <a:srgbClr val="002060"/>
                </a:solidFill>
                <a:latin typeface="Times New Roman" panose="02020603050405020304" pitchFamily="18" charset="0"/>
                <a:cs typeface="Times New Roman" panose="02020603050405020304" pitchFamily="18" charset="0"/>
              </a:rPr>
              <a:t>раковинах. Александр </a:t>
            </a:r>
            <a:r>
              <a:rPr lang="ru-RU" sz="1600" dirty="0">
                <a:solidFill>
                  <a:srgbClr val="002060"/>
                </a:solidFill>
                <a:latin typeface="Times New Roman" panose="02020603050405020304" pitchFamily="18" charset="0"/>
                <a:cs typeface="Times New Roman" panose="02020603050405020304" pitchFamily="18" charset="0"/>
              </a:rPr>
              <a:t>I пополнил эту великолепную коллекцию </a:t>
            </a:r>
            <a:r>
              <a:rPr lang="ru-RU" sz="1600" b="1" dirty="0">
                <a:solidFill>
                  <a:srgbClr val="002060"/>
                </a:solidFill>
                <a:latin typeface="Times New Roman" panose="02020603050405020304" pitchFamily="18" charset="0"/>
                <a:cs typeface="Times New Roman" panose="02020603050405020304" pitchFamily="18" charset="0"/>
              </a:rPr>
              <a:t>камеей </a:t>
            </a:r>
            <a:r>
              <a:rPr lang="ru-RU" sz="1600" b="1" dirty="0" err="1">
                <a:solidFill>
                  <a:srgbClr val="002060"/>
                </a:solidFill>
                <a:latin typeface="Times New Roman" panose="02020603050405020304" pitchFamily="18" charset="0"/>
                <a:cs typeface="Times New Roman" panose="02020603050405020304" pitchFamily="18" charset="0"/>
              </a:rPr>
              <a:t>Гонзага</a:t>
            </a:r>
            <a:r>
              <a:rPr lang="ru-RU" sz="1600" dirty="0">
                <a:solidFill>
                  <a:srgbClr val="002060"/>
                </a:solidFill>
                <a:latin typeface="Times New Roman" panose="02020603050405020304" pitchFamily="18" charset="0"/>
                <a:cs typeface="Times New Roman" panose="02020603050405020304" pitchFamily="18" charset="0"/>
              </a:rPr>
              <a:t>, которую ему подарила первая жена Наполеона I - </a:t>
            </a:r>
            <a:r>
              <a:rPr lang="ru-RU" sz="1600" b="1" dirty="0">
                <a:solidFill>
                  <a:srgbClr val="002060"/>
                </a:solidFill>
                <a:latin typeface="Times New Roman" panose="02020603050405020304" pitchFamily="18" charset="0"/>
                <a:cs typeface="Times New Roman" panose="02020603050405020304" pitchFamily="18" charset="0"/>
              </a:rPr>
              <a:t>Жозефина </a:t>
            </a:r>
            <a:r>
              <a:rPr lang="ru-RU" sz="1600" b="1" dirty="0" err="1">
                <a:solidFill>
                  <a:srgbClr val="002060"/>
                </a:solidFill>
                <a:latin typeface="Times New Roman" panose="02020603050405020304" pitchFamily="18" charset="0"/>
                <a:cs typeface="Times New Roman" panose="02020603050405020304" pitchFamily="18" charset="0"/>
              </a:rPr>
              <a:t>Богарне</a:t>
            </a:r>
            <a:r>
              <a:rPr lang="ru-RU" sz="1600" dirty="0">
                <a:solidFill>
                  <a:srgbClr val="002060"/>
                </a:solidFill>
                <a:latin typeface="Times New Roman" panose="02020603050405020304" pitchFamily="18" charset="0"/>
                <a:cs typeface="Times New Roman" panose="02020603050405020304" pitchFamily="18" charset="0"/>
              </a:rPr>
              <a:t>. Именно она и является самой знаменитой камеей Эрмитажа</a:t>
            </a:r>
            <a:r>
              <a:rPr lang="ru-RU" sz="1600" dirty="0" smtClean="0">
                <a:solidFill>
                  <a:srgbClr val="002060"/>
                </a:solidFill>
                <a:latin typeface="Times New Roman" panose="02020603050405020304" pitchFamily="18" charset="0"/>
                <a:cs typeface="Times New Roman" panose="02020603050405020304" pitchFamily="18" charset="0"/>
              </a:rPr>
              <a:t>.</a:t>
            </a:r>
            <a:endParaRPr lang="ru-RU" sz="1600" dirty="0">
              <a:solidFill>
                <a:srgbClr val="00206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383" y="-55760"/>
            <a:ext cx="3206617" cy="4051026"/>
          </a:xfrm>
          <a:prstGeom prst="ellipse">
            <a:avLst/>
          </a:prstGeom>
          <a:ln>
            <a:noFill/>
          </a:ln>
          <a:effectLst>
            <a:softEdge rad="112500"/>
          </a:effectLst>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4292" y="4213615"/>
            <a:ext cx="3276827" cy="2557931"/>
          </a:xfrm>
          <a:prstGeom prst="rect">
            <a:avLst/>
          </a:prstGeom>
          <a:ln>
            <a:noFill/>
          </a:ln>
          <a:effectLst>
            <a:softEdge rad="112500"/>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461" y="3092037"/>
            <a:ext cx="6259174" cy="2879219"/>
          </a:xfrm>
          <a:prstGeom prst="rect">
            <a:avLst/>
          </a:prstGeom>
          <a:ln>
            <a:noFill/>
          </a:ln>
          <a:effectLst>
            <a:softEdge rad="112500"/>
          </a:effectLst>
        </p:spPr>
      </p:pic>
      <p:sp>
        <p:nvSpPr>
          <p:cNvPr id="7" name="Скругленный прямоугольник 6"/>
          <p:cNvSpPr/>
          <p:nvPr/>
        </p:nvSpPr>
        <p:spPr>
          <a:xfrm>
            <a:off x="378414" y="5351617"/>
            <a:ext cx="2985634"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«Поклонение волхвов» Боттичелли</a:t>
            </a: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5327301" y="6273664"/>
            <a:ext cx="2052020"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a:t>
            </a:r>
            <a:r>
              <a:rPr lang="ru-RU" sz="1400" dirty="0" err="1">
                <a:solidFill>
                  <a:srgbClr val="002060"/>
                </a:solidFill>
                <a:latin typeface="Times New Roman" panose="02020603050405020304" pitchFamily="18" charset="0"/>
                <a:cs typeface="Times New Roman" panose="02020603050405020304" pitchFamily="18" charset="0"/>
              </a:rPr>
              <a:t>Лютнеист</a:t>
            </a:r>
            <a:r>
              <a:rPr lang="ru-RU" sz="1400" dirty="0">
                <a:solidFill>
                  <a:srgbClr val="002060"/>
                </a:solidFill>
                <a:latin typeface="Times New Roman" panose="02020603050405020304" pitchFamily="18" charset="0"/>
                <a:cs typeface="Times New Roman" panose="02020603050405020304" pitchFamily="18" charset="0"/>
              </a:rPr>
              <a:t>» Караваджо</a:t>
            </a: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9822704" y="3665893"/>
            <a:ext cx="1531974"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latin typeface="Times New Roman" panose="02020603050405020304" pitchFamily="18" charset="0"/>
                <a:cs typeface="Times New Roman" panose="02020603050405020304" pitchFamily="18" charset="0"/>
              </a:rPr>
              <a:t>камеи </a:t>
            </a:r>
            <a:r>
              <a:rPr lang="ru-RU" sz="1400" dirty="0" err="1">
                <a:solidFill>
                  <a:srgbClr val="002060"/>
                </a:solidFill>
                <a:latin typeface="Times New Roman" panose="02020603050405020304" pitchFamily="18" charset="0"/>
                <a:cs typeface="Times New Roman" panose="02020603050405020304" pitchFamily="18" charset="0"/>
              </a:rPr>
              <a:t>Гонзага</a:t>
            </a: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8481119" y="5492580"/>
            <a:ext cx="2215663" cy="1207475"/>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200" dirty="0">
                <a:solidFill>
                  <a:schemeClr val="tx1"/>
                </a:solidFill>
              </a:rPr>
              <a:t>Шедевры живописи в Эрмитаже : [на русском и английском языках] / [сост. альбома И. Н. </a:t>
            </a:r>
            <a:r>
              <a:rPr lang="ru-RU" sz="1200" dirty="0" err="1">
                <a:solidFill>
                  <a:schemeClr val="tx1"/>
                </a:solidFill>
              </a:rPr>
              <a:t>Новосельская</a:t>
            </a:r>
            <a:r>
              <a:rPr lang="ru-RU" sz="1200" dirty="0">
                <a:solidFill>
                  <a:schemeClr val="tx1"/>
                </a:solidFill>
              </a:rPr>
              <a:t>]. - Ленинград : Аврора, 1971. -  ил</a:t>
            </a:r>
            <a:endParaRPr lang="ru-RU" sz="1200" dirty="0" smtClean="0">
              <a:solidFill>
                <a:schemeClr val="tx1"/>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65464" y="4245572"/>
            <a:ext cx="1396003" cy="20280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7344348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234461" y="4747845"/>
            <a:ext cx="11676185" cy="1957753"/>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rgbClr val="002060"/>
                </a:solidFill>
                <a:latin typeface="Times New Roman" panose="02020603050405020304" pitchFamily="18" charset="0"/>
                <a:cs typeface="Times New Roman" panose="02020603050405020304" pitchFamily="18" charset="0"/>
              </a:rPr>
              <a:t>Инициатором превращения Эрмитажа в </a:t>
            </a:r>
            <a:r>
              <a:rPr lang="ru-RU" sz="1600" b="1" dirty="0">
                <a:solidFill>
                  <a:srgbClr val="002060"/>
                </a:solidFill>
                <a:latin typeface="Times New Roman" panose="02020603050405020304" pitchFamily="18" charset="0"/>
                <a:cs typeface="Times New Roman" panose="02020603050405020304" pitchFamily="18" charset="0"/>
              </a:rPr>
              <a:t>публичный музей </a:t>
            </a:r>
            <a:r>
              <a:rPr lang="ru-RU" sz="1600" dirty="0">
                <a:solidFill>
                  <a:srgbClr val="002060"/>
                </a:solidFill>
                <a:latin typeface="Times New Roman" panose="02020603050405020304" pitchFamily="18" charset="0"/>
                <a:cs typeface="Times New Roman" panose="02020603050405020304" pitchFamily="18" charset="0"/>
              </a:rPr>
              <a:t>принадлежит </a:t>
            </a:r>
            <a:r>
              <a:rPr lang="ru-RU" sz="1600" b="1" dirty="0">
                <a:solidFill>
                  <a:srgbClr val="002060"/>
                </a:solidFill>
                <a:latin typeface="Times New Roman" panose="02020603050405020304" pitchFamily="18" charset="0"/>
                <a:cs typeface="Times New Roman" panose="02020603050405020304" pitchFamily="18" charset="0"/>
              </a:rPr>
              <a:t>Николаю I</a:t>
            </a:r>
            <a:r>
              <a:rPr lang="ru-RU" sz="1600" dirty="0">
                <a:solidFill>
                  <a:srgbClr val="002060"/>
                </a:solidFill>
                <a:latin typeface="Times New Roman" panose="02020603050405020304" pitchFamily="18" charset="0"/>
                <a:cs typeface="Times New Roman" panose="02020603050405020304" pitchFamily="18" charset="0"/>
              </a:rPr>
              <a:t>. Благодаря нему в </a:t>
            </a:r>
            <a:r>
              <a:rPr lang="ru-RU" sz="1600" b="1" dirty="0">
                <a:solidFill>
                  <a:srgbClr val="002060"/>
                </a:solidFill>
                <a:latin typeface="Times New Roman" panose="02020603050405020304" pitchFamily="18" charset="0"/>
                <a:cs typeface="Times New Roman" panose="02020603050405020304" pitchFamily="18" charset="0"/>
              </a:rPr>
              <a:t>1852 году </a:t>
            </a:r>
            <a:r>
              <a:rPr lang="ru-RU" sz="1600" dirty="0">
                <a:solidFill>
                  <a:srgbClr val="002060"/>
                </a:solidFill>
                <a:latin typeface="Times New Roman" panose="02020603050405020304" pitchFamily="18" charset="0"/>
                <a:cs typeface="Times New Roman" panose="02020603050405020304" pitchFamily="18" charset="0"/>
              </a:rPr>
              <a:t>музей открыли для посещения, правда, все-таки ограниченному числу </a:t>
            </a:r>
            <a:r>
              <a:rPr lang="ru-RU" sz="1600" dirty="0" smtClean="0">
                <a:solidFill>
                  <a:srgbClr val="002060"/>
                </a:solidFill>
                <a:latin typeface="Times New Roman" panose="02020603050405020304" pitchFamily="18" charset="0"/>
                <a:cs typeface="Times New Roman" panose="02020603050405020304" pitchFamily="18" charset="0"/>
              </a:rPr>
              <a:t>лиц. Николаю </a:t>
            </a:r>
            <a:r>
              <a:rPr lang="ru-RU" sz="1600" dirty="0">
                <a:solidFill>
                  <a:srgbClr val="002060"/>
                </a:solidFill>
                <a:latin typeface="Times New Roman" panose="02020603050405020304" pitchFamily="18" charset="0"/>
                <a:cs typeface="Times New Roman" panose="02020603050405020304" pitchFamily="18" charset="0"/>
              </a:rPr>
              <a:t>I следует отдать должное и в расширении экспозиции Эрмитажа. Он присутствовал на раскопках в </a:t>
            </a:r>
            <a:r>
              <a:rPr lang="ru-RU" sz="1600" dirty="0" smtClean="0">
                <a:solidFill>
                  <a:srgbClr val="002060"/>
                </a:solidFill>
                <a:latin typeface="Times New Roman" panose="02020603050405020304" pitchFamily="18" charset="0"/>
                <a:cs typeface="Times New Roman" panose="02020603050405020304" pitchFamily="18" charset="0"/>
              </a:rPr>
              <a:t>Помпеях и </a:t>
            </a:r>
            <a:r>
              <a:rPr lang="ru-RU" sz="1600" dirty="0">
                <a:solidFill>
                  <a:srgbClr val="002060"/>
                </a:solidFill>
                <a:latin typeface="Times New Roman" panose="02020603050405020304" pitchFamily="18" charset="0"/>
                <a:cs typeface="Times New Roman" panose="02020603050405020304" pitchFamily="18" charset="0"/>
              </a:rPr>
              <a:t>на территории России. Например, в 1830 году – в окрестностях </a:t>
            </a:r>
            <a:r>
              <a:rPr lang="ru-RU" sz="1600" dirty="0" smtClean="0">
                <a:solidFill>
                  <a:srgbClr val="002060"/>
                </a:solidFill>
                <a:latin typeface="Times New Roman" panose="02020603050405020304" pitchFamily="18" charset="0"/>
                <a:cs typeface="Times New Roman" panose="02020603050405020304" pitchFamily="18" charset="0"/>
              </a:rPr>
              <a:t>Керчи было </a:t>
            </a:r>
            <a:r>
              <a:rPr lang="ru-RU" sz="1600" dirty="0">
                <a:solidFill>
                  <a:srgbClr val="002060"/>
                </a:solidFill>
                <a:latin typeface="Times New Roman" panose="02020603050405020304" pitchFamily="18" charset="0"/>
                <a:cs typeface="Times New Roman" panose="02020603050405020304" pitchFamily="18" charset="0"/>
              </a:rPr>
              <a:t>обнаружено немало шедевров древнего искусства. Также император приобрел у римского </a:t>
            </a:r>
            <a:r>
              <a:rPr lang="ru-RU" sz="1600" b="1" dirty="0">
                <a:solidFill>
                  <a:srgbClr val="002060"/>
                </a:solidFill>
                <a:latin typeface="Times New Roman" panose="02020603050405020304" pitchFamily="18" charset="0"/>
                <a:cs typeface="Times New Roman" panose="02020603050405020304" pitchFamily="18" charset="0"/>
              </a:rPr>
              <a:t>антиквара </a:t>
            </a:r>
            <a:r>
              <a:rPr lang="ru-RU" sz="1600" b="1" dirty="0" err="1">
                <a:solidFill>
                  <a:srgbClr val="002060"/>
                </a:solidFill>
                <a:latin typeface="Times New Roman" panose="02020603050405020304" pitchFamily="18" charset="0"/>
                <a:cs typeface="Times New Roman" panose="02020603050405020304" pitchFamily="18" charset="0"/>
              </a:rPr>
              <a:t>Пиццати</a:t>
            </a:r>
            <a:r>
              <a:rPr lang="ru-RU" sz="1600" b="1"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полторы тысячи античных ваз, терракот и множество бронз</a:t>
            </a:r>
            <a:r>
              <a:rPr lang="ru-RU" sz="1600" dirty="0" smtClean="0">
                <a:solidFill>
                  <a:srgbClr val="002060"/>
                </a:solidFill>
                <a:latin typeface="Times New Roman" panose="02020603050405020304" pitchFamily="18" charset="0"/>
                <a:cs typeface="Times New Roman" panose="02020603050405020304" pitchFamily="18" charset="0"/>
              </a:rPr>
              <a:t>. В </a:t>
            </a:r>
            <a:r>
              <a:rPr lang="ru-RU" sz="1600" dirty="0">
                <a:solidFill>
                  <a:srgbClr val="002060"/>
                </a:solidFill>
                <a:latin typeface="Times New Roman" panose="02020603050405020304" pitchFamily="18" charset="0"/>
                <a:cs typeface="Times New Roman" panose="02020603050405020304" pitchFamily="18" charset="0"/>
              </a:rPr>
              <a:t>XIX веке были приобретены такие шедевры Эрмитажа, как </a:t>
            </a:r>
            <a:r>
              <a:rPr lang="ru-RU" sz="1600" b="1" dirty="0">
                <a:solidFill>
                  <a:srgbClr val="002060"/>
                </a:solidFill>
                <a:latin typeface="Times New Roman" panose="02020603050405020304" pitchFamily="18" charset="0"/>
                <a:cs typeface="Times New Roman" panose="02020603050405020304" pitchFamily="18" charset="0"/>
              </a:rPr>
              <a:t>диптих Роберта </a:t>
            </a:r>
            <a:r>
              <a:rPr lang="ru-RU" sz="1600" b="1" dirty="0" err="1">
                <a:solidFill>
                  <a:srgbClr val="002060"/>
                </a:solidFill>
                <a:latin typeface="Times New Roman" panose="02020603050405020304" pitchFamily="18" charset="0"/>
                <a:cs typeface="Times New Roman" panose="02020603050405020304" pitchFamily="18" charset="0"/>
              </a:rPr>
              <a:t>Кампена</a:t>
            </a:r>
            <a:r>
              <a:rPr lang="ru-RU" sz="1600" b="1" dirty="0">
                <a:solidFill>
                  <a:srgbClr val="002060"/>
                </a:solidFill>
                <a:latin typeface="Times New Roman" panose="02020603050405020304" pitchFamily="18" charset="0"/>
                <a:cs typeface="Times New Roman" panose="02020603050405020304" pitchFamily="18" charset="0"/>
              </a:rPr>
              <a:t> «Троица. Богоматерь у камина», «Благовещение» </a:t>
            </a:r>
            <a:r>
              <a:rPr lang="ru-RU" sz="1600" b="1" dirty="0" err="1">
                <a:solidFill>
                  <a:srgbClr val="002060"/>
                </a:solidFill>
                <a:latin typeface="Times New Roman" panose="02020603050405020304" pitchFamily="18" charset="0"/>
                <a:cs typeface="Times New Roman" panose="02020603050405020304" pitchFamily="18" charset="0"/>
              </a:rPr>
              <a:t>ван</a:t>
            </a:r>
            <a:r>
              <a:rPr lang="ru-RU" sz="1600" b="1" dirty="0">
                <a:solidFill>
                  <a:srgbClr val="002060"/>
                </a:solidFill>
                <a:latin typeface="Times New Roman" panose="02020603050405020304" pitchFamily="18" charset="0"/>
                <a:cs typeface="Times New Roman" panose="02020603050405020304" pitchFamily="18" charset="0"/>
              </a:rPr>
              <a:t> </a:t>
            </a:r>
            <a:r>
              <a:rPr lang="ru-RU" sz="1600" b="1" dirty="0" err="1">
                <a:solidFill>
                  <a:srgbClr val="002060"/>
                </a:solidFill>
                <a:latin typeface="Times New Roman" panose="02020603050405020304" pitchFamily="18" charset="0"/>
                <a:cs typeface="Times New Roman" panose="02020603050405020304" pitchFamily="18" charset="0"/>
              </a:rPr>
              <a:t>Эйка</a:t>
            </a:r>
            <a:r>
              <a:rPr lang="ru-RU" sz="1600" b="1" dirty="0">
                <a:solidFill>
                  <a:srgbClr val="002060"/>
                </a:solidFill>
                <a:latin typeface="Times New Roman" panose="02020603050405020304" pitchFamily="18" charset="0"/>
                <a:cs typeface="Times New Roman" panose="02020603050405020304" pitchFamily="18" charset="0"/>
              </a:rPr>
              <a:t>, «Снятие с креста» </a:t>
            </a:r>
            <a:r>
              <a:rPr lang="ru-RU" sz="1600" b="1" dirty="0" err="1">
                <a:solidFill>
                  <a:srgbClr val="002060"/>
                </a:solidFill>
                <a:latin typeface="Times New Roman" panose="02020603050405020304" pitchFamily="18" charset="0"/>
                <a:cs typeface="Times New Roman" panose="02020603050405020304" pitchFamily="18" charset="0"/>
              </a:rPr>
              <a:t>Госсара</a:t>
            </a:r>
            <a:r>
              <a:rPr lang="ru-RU" sz="1600" b="1" dirty="0">
                <a:solidFill>
                  <a:srgbClr val="002060"/>
                </a:solidFill>
                <a:latin typeface="Times New Roman" panose="02020603050405020304" pitchFamily="18" charset="0"/>
                <a:cs typeface="Times New Roman" panose="02020603050405020304" pitchFamily="18" charset="0"/>
              </a:rPr>
              <a:t>, «Несение креста» Тициана и другие работы мастеров итальянского Ренессанса</a:t>
            </a:r>
            <a:r>
              <a:rPr lang="ru-RU" sz="1600" b="1" dirty="0" smtClean="0">
                <a:solidFill>
                  <a:srgbClr val="002060"/>
                </a:solidFill>
                <a:latin typeface="Times New Roman" panose="02020603050405020304" pitchFamily="18" charset="0"/>
                <a:cs typeface="Times New Roman" panose="02020603050405020304" pitchFamily="18" charset="0"/>
              </a:rPr>
              <a:t>.</a:t>
            </a:r>
            <a:endParaRPr lang="ru-RU" sz="1600" b="1" dirty="0">
              <a:solidFill>
                <a:schemeClr val="tx1"/>
              </a:solidFil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4831" y="187995"/>
            <a:ext cx="4325815" cy="3162651"/>
          </a:xfrm>
          <a:prstGeom prst="rect">
            <a:avLst/>
          </a:prstGeom>
          <a:ln w="28575">
            <a:solidFill>
              <a:srgbClr val="C00000"/>
            </a:solidFill>
          </a:ln>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140" y="1238074"/>
            <a:ext cx="4628215" cy="3099940"/>
          </a:xfrm>
          <a:prstGeom prst="rect">
            <a:avLst/>
          </a:prstGeom>
          <a:ln w="28575">
            <a:solidFill>
              <a:srgbClr val="C00000"/>
            </a:solidFill>
          </a:ln>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439" y="479050"/>
            <a:ext cx="2744262" cy="4116393"/>
          </a:xfrm>
          <a:prstGeom prst="rect">
            <a:avLst/>
          </a:prstGeom>
          <a:ln w="28575">
            <a:solidFill>
              <a:srgbClr val="C00000"/>
            </a:solidFill>
          </a:ln>
        </p:spPr>
      </p:pic>
    </p:spTree>
    <p:extLst>
      <p:ext uri="{BB962C8B-B14F-4D97-AF65-F5344CB8AC3E}">
        <p14:creationId xmlns:p14="http://schemas.microsoft.com/office/powerpoint/2010/main" val="1171758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257907" y="164123"/>
            <a:ext cx="11676185" cy="2379784"/>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rgbClr val="002060"/>
                </a:solidFill>
                <a:latin typeface="Times New Roman" panose="02020603050405020304" pitchFamily="18" charset="0"/>
                <a:cs typeface="Times New Roman" panose="02020603050405020304" pitchFamily="18" charset="0"/>
              </a:rPr>
              <a:t>После </a:t>
            </a:r>
            <a:r>
              <a:rPr lang="ru-RU" sz="1600" b="1" dirty="0">
                <a:solidFill>
                  <a:srgbClr val="002060"/>
                </a:solidFill>
                <a:latin typeface="Times New Roman" panose="02020603050405020304" pitchFamily="18" charset="0"/>
                <a:cs typeface="Times New Roman" panose="02020603050405020304" pitchFamily="18" charset="0"/>
              </a:rPr>
              <a:t>октябрьской революции (1917 год) </a:t>
            </a:r>
            <a:r>
              <a:rPr lang="ru-RU" sz="1600" dirty="0">
                <a:solidFill>
                  <a:srgbClr val="002060"/>
                </a:solidFill>
                <a:latin typeface="Times New Roman" panose="02020603050405020304" pitchFamily="18" charset="0"/>
                <a:cs typeface="Times New Roman" panose="02020603050405020304" pitchFamily="18" charset="0"/>
              </a:rPr>
              <a:t>Зимний дворец, который до этого являлся императорской резиденцией, становится государственным музеем. В первые постреволюционные годы экспозиция Эрмитажа пополняется за счет национализированных частных коллекций – именно таким путем богатейшие собрания </a:t>
            </a:r>
            <a:r>
              <a:rPr lang="ru-RU" sz="1600" b="1" dirty="0">
                <a:solidFill>
                  <a:srgbClr val="002060"/>
                </a:solidFill>
                <a:latin typeface="Times New Roman" panose="02020603050405020304" pitchFamily="18" charset="0"/>
                <a:cs typeface="Times New Roman" panose="02020603050405020304" pitchFamily="18" charset="0"/>
              </a:rPr>
              <a:t>Шереметьевых, Строгановых, Шуваловых, Юсуповых </a:t>
            </a:r>
            <a:r>
              <a:rPr lang="ru-RU" sz="1600" dirty="0">
                <a:solidFill>
                  <a:srgbClr val="002060"/>
                </a:solidFill>
                <a:latin typeface="Times New Roman" panose="02020603050405020304" pitchFamily="18" charset="0"/>
                <a:cs typeface="Times New Roman" panose="02020603050405020304" pitchFamily="18" charset="0"/>
              </a:rPr>
              <a:t>и других знатных фамилий стали частью достояния России. В этот период в Эрмитаж поступили произведения французских экспрессионистов, а в послевоенные годы экспозиция пополнилась </a:t>
            </a:r>
            <a:r>
              <a:rPr lang="ru-RU" sz="1600" b="1" dirty="0">
                <a:solidFill>
                  <a:srgbClr val="002060"/>
                </a:solidFill>
                <a:latin typeface="Times New Roman" panose="02020603050405020304" pitchFamily="18" charset="0"/>
                <a:cs typeface="Times New Roman" panose="02020603050405020304" pitchFamily="18" charset="0"/>
              </a:rPr>
              <a:t>картинами Пикассо, Матисса и других французских </a:t>
            </a:r>
            <a:r>
              <a:rPr lang="ru-RU" sz="1600" b="1" dirty="0" smtClean="0">
                <a:solidFill>
                  <a:srgbClr val="002060"/>
                </a:solidFill>
                <a:latin typeface="Times New Roman" panose="02020603050405020304" pitchFamily="18" charset="0"/>
                <a:cs typeface="Times New Roman" panose="02020603050405020304" pitchFamily="18" charset="0"/>
              </a:rPr>
              <a:t>художников. </a:t>
            </a:r>
            <a:r>
              <a:rPr lang="ru-RU" sz="1600" dirty="0" smtClean="0">
                <a:solidFill>
                  <a:srgbClr val="002060"/>
                </a:solidFill>
                <a:latin typeface="Times New Roman" panose="02020603050405020304" pitchFamily="18" charset="0"/>
                <a:cs typeface="Times New Roman" panose="02020603050405020304" pitchFamily="18" charset="0"/>
              </a:rPr>
              <a:t>К </a:t>
            </a:r>
            <a:r>
              <a:rPr lang="ru-RU" sz="1600" dirty="0">
                <a:solidFill>
                  <a:srgbClr val="002060"/>
                </a:solidFill>
                <a:latin typeface="Times New Roman" panose="02020603050405020304" pitchFamily="18" charset="0"/>
                <a:cs typeface="Times New Roman" panose="02020603050405020304" pitchFamily="18" charset="0"/>
              </a:rPr>
              <a:t>сожалению, в советское время экспозиция музея не только пополнялась. </a:t>
            </a:r>
            <a:endParaRPr lang="ru-RU" sz="1600" dirty="0" smtClean="0">
              <a:solidFill>
                <a:srgbClr val="002060"/>
              </a:solidFill>
              <a:latin typeface="Times New Roman" panose="02020603050405020304" pitchFamily="18" charset="0"/>
              <a:cs typeface="Times New Roman" panose="02020603050405020304" pitchFamily="18" charset="0"/>
            </a:endParaRPr>
          </a:p>
          <a:p>
            <a:pPr algn="just"/>
            <a:r>
              <a:rPr lang="ru-RU" sz="1600" dirty="0" smtClean="0">
                <a:solidFill>
                  <a:srgbClr val="002060"/>
                </a:solidFill>
                <a:latin typeface="Times New Roman" panose="02020603050405020304" pitchFamily="18" charset="0"/>
                <a:cs typeface="Times New Roman" panose="02020603050405020304" pitchFamily="18" charset="0"/>
              </a:rPr>
              <a:t>Площадь </a:t>
            </a:r>
            <a:r>
              <a:rPr lang="ru-RU" sz="1600" dirty="0">
                <a:solidFill>
                  <a:srgbClr val="002060"/>
                </a:solidFill>
                <a:latin typeface="Times New Roman" panose="02020603050405020304" pitchFamily="18" charset="0"/>
                <a:cs typeface="Times New Roman" panose="02020603050405020304" pitchFamily="18" charset="0"/>
              </a:rPr>
              <a:t>Эрмитажа постоянно расширяют, но все же часть экспонатов не выставляется и хранится в фондах, так как места для всего не хватает. Чтобы люди имели возможность их увидеть, регулярно проводятся разнообразные временные выставки, как в самом Эрмитаже, так и в разных городах России и мира</a:t>
            </a:r>
            <a:r>
              <a:rPr lang="ru-RU" sz="1600" dirty="0" smtClean="0">
                <a:solidFill>
                  <a:srgbClr val="002060"/>
                </a:solidFill>
                <a:latin typeface="Times New Roman" panose="02020603050405020304" pitchFamily="18" charset="0"/>
                <a:cs typeface="Times New Roman" panose="02020603050405020304" pitchFamily="18" charset="0"/>
              </a:rPr>
              <a:t>.</a:t>
            </a:r>
            <a:endParaRPr lang="ru-RU" sz="1600" b="1" dirty="0">
              <a:solidFill>
                <a:srgbClr val="00206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06" y="2866496"/>
            <a:ext cx="6378528" cy="354362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3139" y="3193937"/>
            <a:ext cx="4288246" cy="3216185"/>
          </a:xfrm>
          <a:prstGeom prst="rect">
            <a:avLst/>
          </a:prstGeom>
        </p:spPr>
      </p:pic>
    </p:spTree>
    <p:extLst>
      <p:ext uri="{BB962C8B-B14F-4D97-AF65-F5344CB8AC3E}">
        <p14:creationId xmlns:p14="http://schemas.microsoft.com/office/powerpoint/2010/main" val="2215142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234462" y="504092"/>
            <a:ext cx="3774830" cy="6201507"/>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2">
                    <a:lumMod val="75000"/>
                  </a:schemeClr>
                </a:solidFill>
                <a:latin typeface="Times New Roman" panose="02020603050405020304" pitchFamily="18" charset="0"/>
                <a:cs typeface="Times New Roman" panose="02020603050405020304" pitchFamily="18" charset="0"/>
              </a:rPr>
              <a:t>Впечатление от посещения Государственного Эрмитажа сложно описать словами. С первых же шагов по торжественной Иорданской лестнице ошеломляют царящие здесь роскошь и великолепие. Само время, кажется, застыло в величественных залах среди огромных малахитовых ваз, египетских саркофагов, греческих амфор, картин величайших европейских живописцев и скульптур знаменитейших мастеров. Здесь хранятся такие всемирно признанные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шедевры </a:t>
            </a:r>
            <a:r>
              <a:rPr lang="ru-RU" sz="1600" b="1" dirty="0" smtClean="0">
                <a:solidFill>
                  <a:schemeClr val="tx2">
                    <a:lumMod val="75000"/>
                  </a:schemeClr>
                </a:solidFill>
                <a:latin typeface="Times New Roman" panose="02020603050405020304" pitchFamily="18" charset="0"/>
                <a:cs typeface="Times New Roman" panose="02020603050405020304" pitchFamily="18" charset="0"/>
              </a:rPr>
              <a:t>Рембрандта</a:t>
            </a:r>
            <a:r>
              <a:rPr lang="ru-RU" sz="1600" dirty="0">
                <a:solidFill>
                  <a:schemeClr val="tx2">
                    <a:lumMod val="75000"/>
                  </a:schemeClr>
                </a:solidFill>
                <a:latin typeface="Times New Roman" panose="02020603050405020304" pitchFamily="18" charset="0"/>
                <a:cs typeface="Times New Roman" panose="02020603050405020304" pitchFamily="18" charset="0"/>
              </a:rPr>
              <a:t>, </a:t>
            </a:r>
            <a:r>
              <a:rPr lang="ru-RU" sz="1600" b="1" dirty="0" smtClean="0">
                <a:solidFill>
                  <a:schemeClr val="tx2">
                    <a:lumMod val="75000"/>
                  </a:schemeClr>
                </a:solidFill>
                <a:latin typeface="Times New Roman" panose="02020603050405020304" pitchFamily="18" charset="0"/>
                <a:cs typeface="Times New Roman" panose="02020603050405020304" pitchFamily="18" charset="0"/>
              </a:rPr>
              <a:t>Леонардо </a:t>
            </a:r>
            <a:r>
              <a:rPr lang="ru-RU" sz="1600" b="1" dirty="0">
                <a:solidFill>
                  <a:schemeClr val="tx2">
                    <a:lumMod val="75000"/>
                  </a:schemeClr>
                </a:solidFill>
                <a:latin typeface="Times New Roman" panose="02020603050405020304" pitchFamily="18" charset="0"/>
                <a:cs typeface="Times New Roman" panose="02020603050405020304" pitchFamily="18" charset="0"/>
              </a:rPr>
              <a:t>да Винчи</a:t>
            </a:r>
            <a:r>
              <a:rPr lang="ru-RU" sz="1600" dirty="0">
                <a:solidFill>
                  <a:schemeClr val="tx2">
                    <a:lumMod val="75000"/>
                  </a:schemeClr>
                </a:solidFill>
                <a:latin typeface="Times New Roman" panose="02020603050405020304" pitchFamily="18" charset="0"/>
                <a:cs typeface="Times New Roman" panose="02020603050405020304" pitchFamily="18" charset="0"/>
              </a:rPr>
              <a:t>, </a:t>
            </a:r>
            <a:r>
              <a:rPr lang="ru-RU" sz="1600" b="1" dirty="0" smtClean="0">
                <a:solidFill>
                  <a:schemeClr val="tx2">
                    <a:lumMod val="75000"/>
                  </a:schemeClr>
                </a:solidFill>
                <a:latin typeface="Times New Roman" panose="02020603050405020304" pitchFamily="18" charset="0"/>
                <a:cs typeface="Times New Roman" panose="02020603050405020304" pitchFamily="18" charset="0"/>
              </a:rPr>
              <a:t>Рафаэля</a:t>
            </a:r>
            <a:r>
              <a:rPr lang="ru-RU" sz="1600" dirty="0">
                <a:solidFill>
                  <a:schemeClr val="tx2">
                    <a:lumMod val="75000"/>
                  </a:schemeClr>
                </a:solidFill>
                <a:latin typeface="Times New Roman" panose="02020603050405020304" pitchFamily="18" charset="0"/>
                <a:cs typeface="Times New Roman" panose="02020603050405020304" pitchFamily="18" charset="0"/>
              </a:rPr>
              <a:t>, </a:t>
            </a:r>
            <a:r>
              <a:rPr lang="ru-RU" sz="1600" b="1" dirty="0" smtClean="0">
                <a:solidFill>
                  <a:schemeClr val="tx2">
                    <a:lumMod val="75000"/>
                  </a:schemeClr>
                </a:solidFill>
                <a:latin typeface="Times New Roman" panose="02020603050405020304" pitchFamily="18" charset="0"/>
                <a:cs typeface="Times New Roman" panose="02020603050405020304" pitchFamily="18" charset="0"/>
              </a:rPr>
              <a:t>Караваджо</a:t>
            </a:r>
            <a:r>
              <a:rPr lang="ru-RU" sz="1600" dirty="0">
                <a:solidFill>
                  <a:schemeClr val="tx2">
                    <a:lumMod val="75000"/>
                  </a:schemeClr>
                </a:solidFill>
                <a:latin typeface="Times New Roman" panose="02020603050405020304" pitchFamily="18" charset="0"/>
                <a:cs typeface="Times New Roman" panose="02020603050405020304" pitchFamily="18" charset="0"/>
              </a:rPr>
              <a:t>, картины </a:t>
            </a:r>
            <a:r>
              <a:rPr lang="ru-RU" sz="1600" b="1" dirty="0">
                <a:solidFill>
                  <a:schemeClr val="tx2">
                    <a:lumMod val="75000"/>
                  </a:schemeClr>
                </a:solidFill>
                <a:latin typeface="Times New Roman" panose="02020603050405020304" pitchFamily="18" charset="0"/>
                <a:cs typeface="Times New Roman" panose="02020603050405020304" pitchFamily="18" charset="0"/>
              </a:rPr>
              <a:t>Тициана, </a:t>
            </a:r>
            <a:r>
              <a:rPr lang="ru-RU" sz="1600" b="1" dirty="0" err="1">
                <a:solidFill>
                  <a:schemeClr val="tx2">
                    <a:lumMod val="75000"/>
                  </a:schemeClr>
                </a:solidFill>
                <a:latin typeface="Times New Roman" panose="02020603050405020304" pitchFamily="18" charset="0"/>
                <a:cs typeface="Times New Roman" panose="02020603050405020304" pitchFamily="18" charset="0"/>
              </a:rPr>
              <a:t>Мурильо</a:t>
            </a:r>
            <a:r>
              <a:rPr lang="ru-RU" sz="1600" b="1" dirty="0">
                <a:solidFill>
                  <a:schemeClr val="tx2">
                    <a:lumMod val="75000"/>
                  </a:schemeClr>
                </a:solidFill>
                <a:latin typeface="Times New Roman" panose="02020603050405020304" pitchFamily="18" charset="0"/>
                <a:cs typeface="Times New Roman" panose="02020603050405020304" pitchFamily="18" charset="0"/>
              </a:rPr>
              <a:t>, Эль Греко </a:t>
            </a:r>
            <a:r>
              <a:rPr lang="ru-RU" sz="1600" dirty="0">
                <a:solidFill>
                  <a:schemeClr val="tx2">
                    <a:lumMod val="75000"/>
                  </a:schemeClr>
                </a:solidFill>
                <a:latin typeface="Times New Roman" panose="02020603050405020304" pitchFamily="18" charset="0"/>
                <a:cs typeface="Times New Roman" panose="02020603050405020304" pitchFamily="18" charset="0"/>
              </a:rPr>
              <a:t>и многих других известнейших живописцев. Эрмитаж в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обладает </a:t>
            </a:r>
            <a:r>
              <a:rPr lang="ru-RU" sz="1600" dirty="0">
                <a:solidFill>
                  <a:schemeClr val="tx2">
                    <a:lumMod val="75000"/>
                  </a:schemeClr>
                </a:solidFill>
                <a:latin typeface="Times New Roman" panose="02020603050405020304" pitchFamily="18" charset="0"/>
                <a:cs typeface="Times New Roman" panose="02020603050405020304" pitchFamily="18" charset="0"/>
              </a:rPr>
              <a:t>одной из лучших в мире коллекций французской живописи конца XIX - начала XX в.</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407" y="504092"/>
            <a:ext cx="7684478" cy="5122985"/>
          </a:xfrm>
          <a:prstGeom prst="rect">
            <a:avLst/>
          </a:prstGeom>
          <a:ln w="28575">
            <a:solidFill>
              <a:schemeClr val="accent2">
                <a:lumMod val="75000"/>
              </a:schemeClr>
            </a:solidFill>
          </a:ln>
        </p:spPr>
      </p:pic>
      <p:sp>
        <p:nvSpPr>
          <p:cNvPr id="6" name="Скругленный прямоугольник 5"/>
          <p:cNvSpPr/>
          <p:nvPr/>
        </p:nvSpPr>
        <p:spPr>
          <a:xfrm>
            <a:off x="4258406" y="6212177"/>
            <a:ext cx="7684479"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2060"/>
                </a:solidFill>
                <a:latin typeface="Times New Roman" panose="02020603050405020304" pitchFamily="18" charset="0"/>
                <a:cs typeface="Times New Roman" panose="02020603050405020304" pitchFamily="18" charset="0"/>
              </a:rPr>
              <a:t>Видео экскурсия по музею: </a:t>
            </a:r>
            <a:r>
              <a:rPr lang="en-US" sz="1400" dirty="0" smtClean="0">
                <a:solidFill>
                  <a:srgbClr val="002060"/>
                </a:solidFill>
                <a:latin typeface="Times New Roman" panose="02020603050405020304" pitchFamily="18" charset="0"/>
                <a:cs typeface="Times New Roman" panose="02020603050405020304" pitchFamily="18" charset="0"/>
              </a:rPr>
              <a:t>https</a:t>
            </a:r>
            <a:r>
              <a:rPr lang="en-US" sz="1400" dirty="0">
                <a:solidFill>
                  <a:srgbClr val="002060"/>
                </a:solidFill>
                <a:latin typeface="Times New Roman" panose="02020603050405020304" pitchFamily="18" charset="0"/>
                <a:cs typeface="Times New Roman" panose="02020603050405020304" pitchFamily="18" charset="0"/>
              </a:rPr>
              <a:t>://www.youtube.com/watch?v=bjEUvs-QEg4</a:t>
            </a: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5531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369291" y="504093"/>
            <a:ext cx="4976432" cy="1582616"/>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2">
                    <a:lumMod val="75000"/>
                  </a:schemeClr>
                </a:solidFill>
                <a:latin typeface="Times New Roman" panose="02020603050405020304" pitchFamily="18" charset="0"/>
                <a:cs typeface="Times New Roman" panose="02020603050405020304" pitchFamily="18" charset="0"/>
              </a:rPr>
              <a:t>Современный Эрмитаж в Петербурге представляет собой целый </a:t>
            </a:r>
            <a:r>
              <a:rPr lang="ru-RU" sz="1600" b="1" dirty="0">
                <a:solidFill>
                  <a:schemeClr val="tx2">
                    <a:lumMod val="75000"/>
                  </a:schemeClr>
                </a:solidFill>
                <a:latin typeface="Times New Roman" panose="02020603050405020304" pitchFamily="18" charset="0"/>
                <a:cs typeface="Times New Roman" panose="02020603050405020304" pitchFamily="18" charset="0"/>
              </a:rPr>
              <a:t>музейный комплекс</a:t>
            </a:r>
            <a:r>
              <a:rPr lang="ru-RU" sz="1600" dirty="0">
                <a:solidFill>
                  <a:schemeClr val="tx2">
                    <a:lumMod val="75000"/>
                  </a:schemeClr>
                </a:solidFill>
                <a:latin typeface="Times New Roman" panose="02020603050405020304" pitchFamily="18" charset="0"/>
                <a:cs typeface="Times New Roman" panose="02020603050405020304" pitchFamily="18" charset="0"/>
              </a:rPr>
              <a:t>, состоящий из </a:t>
            </a:r>
            <a:r>
              <a:rPr lang="ru-RU" sz="1600" b="1" dirty="0">
                <a:solidFill>
                  <a:schemeClr val="tx2">
                    <a:lumMod val="75000"/>
                  </a:schemeClr>
                </a:solidFill>
                <a:latin typeface="Times New Roman" panose="02020603050405020304" pitchFamily="18" charset="0"/>
                <a:cs typeface="Times New Roman" panose="02020603050405020304" pitchFamily="18" charset="0"/>
              </a:rPr>
              <a:t>пяти зданий</a:t>
            </a:r>
            <a:r>
              <a:rPr lang="ru-RU" sz="1600" dirty="0">
                <a:solidFill>
                  <a:schemeClr val="tx2">
                    <a:lumMod val="75000"/>
                  </a:schemeClr>
                </a:solidFill>
                <a:latin typeface="Times New Roman" panose="02020603050405020304" pitchFamily="18" charset="0"/>
                <a:cs typeface="Times New Roman" panose="02020603050405020304" pitchFamily="18" charset="0"/>
              </a:rPr>
              <a:t>, связанных друг с другом. Сам по себе Эрмитаж интересен и своей архитектурой, а также отделкой помещений.</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91" y="2492561"/>
            <a:ext cx="6295005" cy="4194047"/>
          </a:xfrm>
          <a:prstGeom prst="rect">
            <a:avLst/>
          </a:prstGeom>
          <a:ln w="19050">
            <a:solidFill>
              <a:srgbClr val="C00000"/>
            </a:solidFill>
          </a:ln>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1565" y="1271138"/>
            <a:ext cx="5822160" cy="2253054"/>
          </a:xfrm>
          <a:prstGeom prst="rect">
            <a:avLst/>
          </a:prstGeom>
          <a:ln w="19050">
            <a:solidFill>
              <a:srgbClr val="C00000"/>
            </a:solidFill>
          </a:ln>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5538" y="3666851"/>
            <a:ext cx="4026343" cy="3019757"/>
          </a:xfrm>
          <a:prstGeom prst="rect">
            <a:avLst/>
          </a:prstGeom>
          <a:ln w="19050">
            <a:solidFill>
              <a:srgbClr val="C00000"/>
            </a:solidFill>
          </a:ln>
        </p:spPr>
      </p:pic>
      <p:sp>
        <p:nvSpPr>
          <p:cNvPr id="9" name="Скругленный прямоугольник 8"/>
          <p:cNvSpPr/>
          <p:nvPr/>
        </p:nvSpPr>
        <p:spPr>
          <a:xfrm>
            <a:off x="6260123" y="222738"/>
            <a:ext cx="5559364"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Современный Эрмитаж</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7772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287216" y="3469744"/>
            <a:ext cx="3774830" cy="314178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tx2">
                    <a:lumMod val="75000"/>
                  </a:schemeClr>
                </a:solidFill>
                <a:latin typeface="Times New Roman" panose="02020603050405020304" pitchFamily="18" charset="0"/>
                <a:cs typeface="Times New Roman" panose="02020603050405020304" pitchFamily="18" charset="0"/>
              </a:rPr>
              <a:t>Самое старое здание </a:t>
            </a:r>
            <a:r>
              <a:rPr lang="ru-RU" sz="1600" dirty="0">
                <a:solidFill>
                  <a:schemeClr val="tx2">
                    <a:lumMod val="75000"/>
                  </a:schemeClr>
                </a:solidFill>
                <a:latin typeface="Times New Roman" panose="02020603050405020304" pitchFamily="18" charset="0"/>
                <a:cs typeface="Times New Roman" panose="02020603050405020304" pitchFamily="18" charset="0"/>
              </a:rPr>
              <a:t>Эрмитажа – </a:t>
            </a:r>
            <a:r>
              <a:rPr lang="ru-RU" sz="1600" b="1" dirty="0">
                <a:solidFill>
                  <a:schemeClr val="tx2">
                    <a:lumMod val="75000"/>
                  </a:schemeClr>
                </a:solidFill>
                <a:latin typeface="Times New Roman" panose="02020603050405020304" pitchFamily="18" charset="0"/>
                <a:cs typeface="Times New Roman" panose="02020603050405020304" pitchFamily="18" charset="0"/>
              </a:rPr>
              <a:t>Зимний дворец</a:t>
            </a:r>
            <a:r>
              <a:rPr lang="ru-RU" sz="1600" dirty="0">
                <a:solidFill>
                  <a:schemeClr val="tx2">
                    <a:lumMod val="75000"/>
                  </a:schemeClr>
                </a:solidFill>
                <a:latin typeface="Times New Roman" panose="02020603050405020304" pitchFamily="18" charset="0"/>
                <a:cs typeface="Times New Roman" panose="02020603050405020304" pitchFamily="18" charset="0"/>
              </a:rPr>
              <a:t>. Это бывший императорский дворец, построенный в 1754 – 1762 годах итальянским архитектором </a:t>
            </a:r>
            <a:r>
              <a:rPr lang="ru-RU" sz="1600" dirty="0" err="1">
                <a:solidFill>
                  <a:schemeClr val="tx2">
                    <a:lumMod val="75000"/>
                  </a:schemeClr>
                </a:solidFill>
                <a:latin typeface="Times New Roman" panose="02020603050405020304" pitchFamily="18" charset="0"/>
                <a:cs typeface="Times New Roman" panose="02020603050405020304" pitchFamily="18" charset="0"/>
              </a:rPr>
              <a:t>Бартоломео</a:t>
            </a:r>
            <a:r>
              <a:rPr lang="ru-RU" sz="1600" dirty="0">
                <a:solidFill>
                  <a:schemeClr val="tx2">
                    <a:lumMod val="75000"/>
                  </a:schemeClr>
                </a:solidFill>
                <a:latin typeface="Times New Roman" panose="02020603050405020304" pitchFamily="18" charset="0"/>
                <a:cs typeface="Times New Roman" panose="02020603050405020304" pitchFamily="18" charset="0"/>
              </a:rPr>
              <a:t> Растрелли в стиле елизаветинского барокко с элементами французского рококо в интерьерах. Оригинальные интерьеры, к сожалению, до наших дней не сохранились, хотя и современные поражают своим великолепием и пышностью.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16" y="240442"/>
            <a:ext cx="4545623" cy="3037991"/>
          </a:xfrm>
          <a:prstGeom prst="rect">
            <a:avLst/>
          </a:prstGeom>
          <a:ln w="19050">
            <a:solidFill>
              <a:srgbClr val="C00000"/>
            </a:solidFill>
          </a:ln>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8332" y="240442"/>
            <a:ext cx="4278860" cy="3037991"/>
          </a:xfrm>
          <a:prstGeom prst="rect">
            <a:avLst/>
          </a:prstGeom>
          <a:ln w="19050">
            <a:solidFill>
              <a:srgbClr val="C00000"/>
            </a:solidFill>
          </a:ln>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199" y="3532814"/>
            <a:ext cx="4149969" cy="3015644"/>
          </a:xfrm>
          <a:prstGeom prst="rect">
            <a:avLst/>
          </a:prstGeom>
          <a:ln w="19050">
            <a:solidFill>
              <a:srgbClr val="C00000"/>
            </a:solidFill>
          </a:ln>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0999" y="3518875"/>
            <a:ext cx="3376247" cy="2549066"/>
          </a:xfrm>
          <a:prstGeom prst="rect">
            <a:avLst/>
          </a:prstGeom>
          <a:ln w="19050">
            <a:solidFill>
              <a:srgbClr val="C00000"/>
            </a:solidFill>
          </a:ln>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0885" y="841807"/>
            <a:ext cx="2885283" cy="2297723"/>
          </a:xfrm>
          <a:prstGeom prst="rect">
            <a:avLst/>
          </a:prstGeom>
          <a:ln w="19050">
            <a:solidFill>
              <a:srgbClr val="C00000"/>
            </a:solidFill>
          </a:ln>
        </p:spPr>
      </p:pic>
    </p:spTree>
    <p:extLst>
      <p:ext uri="{BB962C8B-B14F-4D97-AF65-F5344CB8AC3E}">
        <p14:creationId xmlns:p14="http://schemas.microsoft.com/office/powerpoint/2010/main" val="1670408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396375" y="481654"/>
            <a:ext cx="5627076" cy="139504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2">
                    <a:lumMod val="75000"/>
                  </a:schemeClr>
                </a:solidFill>
                <a:latin typeface="Times New Roman" panose="02020603050405020304" pitchFamily="18" charset="0"/>
                <a:cs typeface="Times New Roman" panose="02020603050405020304" pitchFamily="18" charset="0"/>
              </a:rPr>
              <a:t>Малый Эрмитаж был построен в 1764- 1775 году архитекторами </a:t>
            </a:r>
            <a:r>
              <a:rPr lang="ru-RU" sz="1600" dirty="0" err="1">
                <a:solidFill>
                  <a:schemeClr val="tx2">
                    <a:lumMod val="75000"/>
                  </a:schemeClr>
                </a:solidFill>
                <a:latin typeface="Times New Roman" panose="02020603050405020304" pitchFamily="18" charset="0"/>
                <a:cs typeface="Times New Roman" panose="02020603050405020304" pitchFamily="18" charset="0"/>
              </a:rPr>
              <a:t>Фельтеном</a:t>
            </a:r>
            <a:r>
              <a:rPr lang="ru-RU" sz="1600" dirty="0">
                <a:solidFill>
                  <a:schemeClr val="tx2">
                    <a:lumMod val="75000"/>
                  </a:schemeClr>
                </a:solidFill>
                <a:latin typeface="Times New Roman" panose="02020603050405020304" pitchFamily="18" charset="0"/>
                <a:cs typeface="Times New Roman" panose="02020603050405020304" pitchFamily="18" charset="0"/>
              </a:rPr>
              <a:t> и </a:t>
            </a:r>
            <a:r>
              <a:rPr lang="ru-RU" sz="1600" dirty="0" err="1">
                <a:solidFill>
                  <a:schemeClr val="tx2">
                    <a:lumMod val="75000"/>
                  </a:schemeClr>
                </a:solidFill>
                <a:latin typeface="Times New Roman" panose="02020603050405020304" pitchFamily="18" charset="0"/>
                <a:cs typeface="Times New Roman" panose="02020603050405020304" pitchFamily="18" charset="0"/>
              </a:rPr>
              <a:t>Валлен-Деламотом</a:t>
            </a:r>
            <a:r>
              <a:rPr lang="ru-RU" sz="1600" dirty="0">
                <a:solidFill>
                  <a:schemeClr val="tx2">
                    <a:lumMod val="75000"/>
                  </a:schemeClr>
                </a:solidFill>
                <a:latin typeface="Times New Roman" panose="02020603050405020304" pitchFamily="18" charset="0"/>
                <a:cs typeface="Times New Roman" panose="02020603050405020304" pitchFamily="18" charset="0"/>
              </a:rPr>
              <a:t>. Его здание является связующим звеном между Зимним дворцом и Большим и Новым Эрмитажем.</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212" y="286439"/>
            <a:ext cx="4516580" cy="3026108"/>
          </a:xfrm>
          <a:prstGeom prst="rect">
            <a:avLst/>
          </a:prstGeom>
          <a:ln w="38100">
            <a:solidFill>
              <a:srgbClr val="C00000"/>
            </a:solidFill>
          </a:ln>
        </p:spPr>
      </p:pic>
      <p:sp>
        <p:nvSpPr>
          <p:cNvPr id="8" name="Скругленный прямоугольник 7"/>
          <p:cNvSpPr/>
          <p:nvPr/>
        </p:nvSpPr>
        <p:spPr>
          <a:xfrm>
            <a:off x="6658708" y="3411415"/>
            <a:ext cx="5139084" cy="318000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smtClean="0">
                <a:solidFill>
                  <a:schemeClr val="tx2">
                    <a:lumMod val="75000"/>
                  </a:schemeClr>
                </a:solidFill>
                <a:latin typeface="Times New Roman" panose="02020603050405020304" pitchFamily="18" charset="0"/>
                <a:cs typeface="Times New Roman" panose="02020603050405020304" pitchFamily="18" charset="0"/>
              </a:rPr>
              <a:t>Здание </a:t>
            </a:r>
            <a:r>
              <a:rPr lang="ru-RU" sz="1600" b="1" dirty="0">
                <a:solidFill>
                  <a:schemeClr val="tx2">
                    <a:lumMod val="75000"/>
                  </a:schemeClr>
                </a:solidFill>
                <a:latin typeface="Times New Roman" panose="02020603050405020304" pitchFamily="18" charset="0"/>
                <a:cs typeface="Times New Roman" panose="02020603050405020304" pitchFamily="18" charset="0"/>
              </a:rPr>
              <a:t>Большого (или Старого) </a:t>
            </a:r>
            <a:r>
              <a:rPr lang="ru-RU" sz="1600" dirty="0">
                <a:solidFill>
                  <a:schemeClr val="tx2">
                    <a:lumMod val="75000"/>
                  </a:schemeClr>
                </a:solidFill>
                <a:latin typeface="Times New Roman" panose="02020603050405020304" pitchFamily="18" charset="0"/>
                <a:cs typeface="Times New Roman" panose="02020603050405020304" pitchFamily="18" charset="0"/>
              </a:rPr>
              <a:t>Эрмитажа было построено по проекту архитектора </a:t>
            </a:r>
            <a:r>
              <a:rPr lang="ru-RU" sz="1600" dirty="0" err="1">
                <a:solidFill>
                  <a:schemeClr val="tx2">
                    <a:lumMod val="75000"/>
                  </a:schemeClr>
                </a:solidFill>
                <a:latin typeface="Times New Roman" panose="02020603050405020304" pitchFamily="18" charset="0"/>
                <a:cs typeface="Times New Roman" panose="02020603050405020304" pitchFamily="18" charset="0"/>
              </a:rPr>
              <a:t>Ю.М.Фельтена</a:t>
            </a:r>
            <a:r>
              <a:rPr lang="ru-RU" sz="1600" dirty="0">
                <a:solidFill>
                  <a:schemeClr val="tx2">
                    <a:lumMod val="75000"/>
                  </a:schemeClr>
                </a:solidFill>
                <a:latin typeface="Times New Roman" panose="02020603050405020304" pitchFamily="18" charset="0"/>
                <a:cs typeface="Times New Roman" panose="02020603050405020304" pitchFamily="18" charset="0"/>
              </a:rPr>
              <a:t> в 1771-1787 гг. Здесь хранятся дворцовые художественные коллекции, а в корпусе, пристроенном в 1792 году, расположились лоджии Рафаэля</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 </a:t>
            </a:r>
            <a:r>
              <a:rPr lang="ru-RU" sz="1600" b="1" dirty="0" smtClean="0">
                <a:solidFill>
                  <a:schemeClr val="tx2">
                    <a:lumMod val="75000"/>
                  </a:schemeClr>
                </a:solidFill>
                <a:latin typeface="Times New Roman" panose="02020603050405020304" pitchFamily="18" charset="0"/>
                <a:cs typeface="Times New Roman" panose="02020603050405020304" pitchFamily="18" charset="0"/>
              </a:rPr>
              <a:t>Здание </a:t>
            </a:r>
            <a:r>
              <a:rPr lang="ru-RU" sz="1600" b="1" dirty="0">
                <a:solidFill>
                  <a:schemeClr val="tx2">
                    <a:lumMod val="75000"/>
                  </a:schemeClr>
                </a:solidFill>
                <a:latin typeface="Times New Roman" panose="02020603050405020304" pitchFamily="18" charset="0"/>
                <a:cs typeface="Times New Roman" panose="02020603050405020304" pitchFamily="18" charset="0"/>
              </a:rPr>
              <a:t>Нового </a:t>
            </a:r>
            <a:r>
              <a:rPr lang="ru-RU" sz="1600" dirty="0">
                <a:solidFill>
                  <a:schemeClr val="tx2">
                    <a:lumMod val="75000"/>
                  </a:schemeClr>
                </a:solidFill>
                <a:latin typeface="Times New Roman" panose="02020603050405020304" pitchFamily="18" charset="0"/>
                <a:cs typeface="Times New Roman" panose="02020603050405020304" pitchFamily="18" charset="0"/>
              </a:rPr>
              <a:t>Эрмитажа было специально создано в 1842-1851 гг. архитекторами </a:t>
            </a:r>
            <a:r>
              <a:rPr lang="ru-RU" sz="1600" dirty="0" err="1">
                <a:solidFill>
                  <a:schemeClr val="tx2">
                    <a:lumMod val="75000"/>
                  </a:schemeClr>
                </a:solidFill>
                <a:latin typeface="Times New Roman" panose="02020603050405020304" pitchFamily="18" charset="0"/>
                <a:cs typeface="Times New Roman" panose="02020603050405020304" pitchFamily="18" charset="0"/>
              </a:rPr>
              <a:t>В.П.Стасовым</a:t>
            </a:r>
            <a:r>
              <a:rPr lang="ru-RU" sz="1600" dirty="0">
                <a:solidFill>
                  <a:schemeClr val="tx2">
                    <a:lumMod val="75000"/>
                  </a:schemeClr>
                </a:solidFill>
                <a:latin typeface="Times New Roman" panose="02020603050405020304" pitchFamily="18" charset="0"/>
                <a:cs typeface="Times New Roman" panose="02020603050405020304" pitchFamily="18" charset="0"/>
              </a:rPr>
              <a:t>, </a:t>
            </a:r>
            <a:r>
              <a:rPr lang="ru-RU" sz="1600" dirty="0" err="1">
                <a:solidFill>
                  <a:schemeClr val="tx2">
                    <a:lumMod val="75000"/>
                  </a:schemeClr>
                </a:solidFill>
                <a:latin typeface="Times New Roman" panose="02020603050405020304" pitchFamily="18" charset="0"/>
                <a:cs typeface="Times New Roman" panose="02020603050405020304" pitchFamily="18" charset="0"/>
              </a:rPr>
              <a:t>Н.Е.Ефимовым</a:t>
            </a:r>
            <a:r>
              <a:rPr lang="ru-RU" sz="1600" dirty="0">
                <a:solidFill>
                  <a:schemeClr val="tx2">
                    <a:lumMod val="75000"/>
                  </a:schemeClr>
                </a:solidFill>
                <a:latin typeface="Times New Roman" panose="02020603050405020304" pitchFamily="18" charset="0"/>
                <a:cs typeface="Times New Roman" panose="02020603050405020304" pitchFamily="18" charset="0"/>
              </a:rPr>
              <a:t> и Лео фон </a:t>
            </a:r>
            <a:r>
              <a:rPr lang="ru-RU" sz="1600" dirty="0" err="1">
                <a:solidFill>
                  <a:schemeClr val="tx2">
                    <a:lumMod val="75000"/>
                  </a:schemeClr>
                </a:solidFill>
                <a:latin typeface="Times New Roman" panose="02020603050405020304" pitchFamily="18" charset="0"/>
                <a:cs typeface="Times New Roman" panose="02020603050405020304" pitchFamily="18" charset="0"/>
              </a:rPr>
              <a:t>Кленце</a:t>
            </a:r>
            <a:r>
              <a:rPr lang="ru-RU" sz="1600" dirty="0">
                <a:solidFill>
                  <a:schemeClr val="tx2">
                    <a:lumMod val="75000"/>
                  </a:schemeClr>
                </a:solidFill>
                <a:latin typeface="Times New Roman" panose="02020603050405020304" pitchFamily="18" charset="0"/>
                <a:cs typeface="Times New Roman" panose="02020603050405020304" pitchFamily="18" charset="0"/>
              </a:rPr>
              <a:t>. Именно эта часть Эрмитажа была задумана Николаем I как публичный музей. Это здание известно своим выдающимся портиком с десятью гигантскими статуями атлантов</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a:t>
            </a: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375" y="3845169"/>
            <a:ext cx="4150505" cy="2746251"/>
          </a:xfrm>
          <a:prstGeom prst="rect">
            <a:avLst/>
          </a:prstGeom>
          <a:ln w="38100">
            <a:solidFill>
              <a:srgbClr val="C00000"/>
            </a:solidFill>
          </a:ln>
        </p:spPr>
      </p:pic>
      <p:sp>
        <p:nvSpPr>
          <p:cNvPr id="11" name="Скругленный прямоугольник 10"/>
          <p:cNvSpPr/>
          <p:nvPr/>
        </p:nvSpPr>
        <p:spPr>
          <a:xfrm>
            <a:off x="396376" y="2132347"/>
            <a:ext cx="5627076" cy="481899"/>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b="1" dirty="0" smtClean="0">
              <a:solidFill>
                <a:srgbClr val="002060"/>
              </a:solidFill>
              <a:latin typeface="Times New Roman" panose="02020603050405020304" pitchFamily="18" charset="0"/>
              <a:cs typeface="Times New Roman" panose="02020603050405020304" pitchFamily="18" charset="0"/>
            </a:endParaRPr>
          </a:p>
          <a:p>
            <a:pPr algn="ctr"/>
            <a:r>
              <a:rPr lang="ru-RU" sz="1400" b="1" dirty="0" smtClean="0">
                <a:solidFill>
                  <a:srgbClr val="002060"/>
                </a:solidFill>
                <a:latin typeface="Times New Roman" panose="02020603050405020304" pitchFamily="18" charset="0"/>
                <a:cs typeface="Times New Roman" panose="02020603050405020304" pitchFamily="18" charset="0"/>
              </a:rPr>
              <a:t>Современный Эрмитаж: </a:t>
            </a:r>
            <a:r>
              <a:rPr lang="en-US" sz="1400" dirty="0">
                <a:latin typeface="Times New Roman" panose="02020603050405020304" pitchFamily="18" charset="0"/>
                <a:cs typeface="Times New Roman" panose="02020603050405020304" pitchFamily="18" charset="0"/>
                <a:hlinkClick r:id="rId5"/>
              </a:rPr>
              <a:t>https://www.youtube.com/watch?v=ZUc6NeAmaL4</a:t>
            </a:r>
            <a:r>
              <a:rPr lang="ru-RU" sz="1400" dirty="0">
                <a:latin typeface="Times New Roman" panose="02020603050405020304" pitchFamily="18" charset="0"/>
                <a:cs typeface="Times New Roman" panose="02020603050405020304" pitchFamily="18" charset="0"/>
              </a:rPr>
              <a:t> </a:t>
            </a:r>
          </a:p>
          <a:p>
            <a:pPr algn="ct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1981" y="2869894"/>
            <a:ext cx="2913557" cy="2180312"/>
          </a:xfrm>
          <a:prstGeom prst="rect">
            <a:avLst/>
          </a:prstGeom>
          <a:ln w="38100">
            <a:solidFill>
              <a:srgbClr val="C00000"/>
            </a:solidFill>
          </a:ln>
        </p:spPr>
      </p:pic>
    </p:spTree>
    <p:extLst>
      <p:ext uri="{BB962C8B-B14F-4D97-AF65-F5344CB8AC3E}">
        <p14:creationId xmlns:p14="http://schemas.microsoft.com/office/powerpoint/2010/main" val="3884493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3" name="Picture 5" descr="Картинка 7 из 123738">
            <a:hlinkClick r:id="rId4"/>
          </p:cNvPr>
          <p:cNvPicPr>
            <a:picLocks noChangeAspect="1" noChangeArrowheads="1"/>
          </p:cNvPicPr>
          <p:nvPr/>
        </p:nvPicPr>
        <p:blipFill>
          <a:blip r:embed="rId5" cstate="print"/>
          <a:srcRect/>
          <a:stretch>
            <a:fillRect/>
          </a:stretch>
        </p:blipFill>
        <p:spPr bwMode="auto">
          <a:xfrm>
            <a:off x="390611" y="1935460"/>
            <a:ext cx="6402881" cy="4661010"/>
          </a:xfrm>
          <a:prstGeom prst="rect">
            <a:avLst/>
          </a:prstGeom>
          <a:ln>
            <a:noFill/>
          </a:ln>
          <a:effectLst>
            <a:softEdge rad="112500"/>
          </a:effectLst>
        </p:spPr>
      </p:pic>
      <p:sp>
        <p:nvSpPr>
          <p:cNvPr id="7" name="Скругленный прямоугольник 6"/>
          <p:cNvSpPr/>
          <p:nvPr/>
        </p:nvSpPr>
        <p:spPr>
          <a:xfrm>
            <a:off x="6260123" y="222738"/>
            <a:ext cx="5559364"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Виртуальный Эрмитаж</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pic>
        <p:nvPicPr>
          <p:cNvPr id="9" name="Picture 4" descr="Картинка 10 из 240">
            <a:hlinkClick r:id="rId6"/>
          </p:cNvPr>
          <p:cNvPicPr>
            <a:picLocks noChangeAspect="1" noChangeArrowheads="1"/>
          </p:cNvPicPr>
          <p:nvPr/>
        </p:nvPicPr>
        <p:blipFill>
          <a:blip r:embed="rId7" cstate="print"/>
          <a:srcRect/>
          <a:stretch>
            <a:fillRect/>
          </a:stretch>
        </p:blipFill>
        <p:spPr bwMode="auto">
          <a:xfrm>
            <a:off x="7673482" y="1293160"/>
            <a:ext cx="3526701" cy="5303310"/>
          </a:xfrm>
          <a:prstGeom prst="rect">
            <a:avLst/>
          </a:prstGeom>
          <a:ln>
            <a:noFill/>
          </a:ln>
          <a:effectLst>
            <a:softEdge rad="112500"/>
          </a:effectLst>
        </p:spPr>
      </p:pic>
      <p:sp>
        <p:nvSpPr>
          <p:cNvPr id="11" name="Скругленный прямоугольник 10"/>
          <p:cNvSpPr/>
          <p:nvPr/>
        </p:nvSpPr>
        <p:spPr>
          <a:xfrm>
            <a:off x="489187" y="6169641"/>
            <a:ext cx="2985634"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Музей в Зимнем дворце</a:t>
            </a:r>
          </a:p>
        </p:txBody>
      </p:sp>
      <p:sp>
        <p:nvSpPr>
          <p:cNvPr id="12" name="Скругленный прямоугольник 11"/>
          <p:cNvSpPr/>
          <p:nvPr/>
        </p:nvSpPr>
        <p:spPr>
          <a:xfrm>
            <a:off x="7944015" y="6169641"/>
            <a:ext cx="2985634"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itchFamily="18" charset="0"/>
              </a:rPr>
              <a:t>Тронный зал Эрмитажа.</a:t>
            </a:r>
          </a:p>
        </p:txBody>
      </p:sp>
      <p:sp>
        <p:nvSpPr>
          <p:cNvPr id="8" name="Скругленный прямоугольник 7"/>
          <p:cNvSpPr/>
          <p:nvPr/>
        </p:nvSpPr>
        <p:spPr>
          <a:xfrm>
            <a:off x="396375" y="481654"/>
            <a:ext cx="5627076" cy="139504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r>
              <a:rPr lang="ru-RU" sz="1600" dirty="0" smtClean="0">
                <a:solidFill>
                  <a:srgbClr val="C00000"/>
                </a:solidFill>
                <a:latin typeface="Times New Roman" panose="02020603050405020304" pitchFamily="18" charset="0"/>
                <a:cs typeface="Times New Roman" panose="02020603050405020304" pitchFamily="18" charset="0"/>
              </a:rPr>
              <a:t>В сети Интернет у вас есть возможность </a:t>
            </a:r>
            <a:r>
              <a:rPr lang="ru-RU" sz="1600" dirty="0">
                <a:solidFill>
                  <a:srgbClr val="C00000"/>
                </a:solidFill>
                <a:latin typeface="Times New Roman" panose="02020603050405020304" pitchFamily="18" charset="0"/>
                <a:cs typeface="Times New Roman" panose="02020603050405020304" pitchFamily="18" charset="0"/>
              </a:rPr>
              <a:t>отправиться на виртуальную </a:t>
            </a:r>
            <a:r>
              <a:rPr lang="ru-RU" sz="1600" dirty="0" smtClean="0">
                <a:solidFill>
                  <a:srgbClr val="C00000"/>
                </a:solidFill>
                <a:latin typeface="Times New Roman" panose="02020603050405020304" pitchFamily="18" charset="0"/>
                <a:cs typeface="Times New Roman" panose="02020603050405020304" pitchFamily="18" charset="0"/>
              </a:rPr>
              <a:t>экскурсию </a:t>
            </a:r>
            <a:r>
              <a:rPr lang="en-US" sz="1600" b="1" dirty="0">
                <a:solidFill>
                  <a:schemeClr val="tx1"/>
                </a:solidFill>
                <a:latin typeface="Times New Roman" panose="02020603050405020304" pitchFamily="18" charset="0"/>
                <a:cs typeface="Times New Roman" panose="02020603050405020304" pitchFamily="18" charset="0"/>
              </a:rPr>
              <a:t>Virtual </a:t>
            </a:r>
            <a:r>
              <a:rPr lang="en-US" sz="1600" b="1" dirty="0" smtClean="0">
                <a:solidFill>
                  <a:schemeClr val="tx1"/>
                </a:solidFill>
                <a:latin typeface="Times New Roman" panose="02020603050405020304" pitchFamily="18" charset="0"/>
                <a:cs typeface="Times New Roman" panose="02020603050405020304" pitchFamily="18" charset="0"/>
              </a:rPr>
              <a:t>Hermitage</a:t>
            </a:r>
            <a:r>
              <a:rPr lang="ru-RU" sz="1600" dirty="0" smtClean="0">
                <a:solidFill>
                  <a:srgbClr val="C00000"/>
                </a:solidFill>
                <a:latin typeface="Times New Roman" panose="02020603050405020304" pitchFamily="18" charset="0"/>
                <a:cs typeface="Times New Roman" panose="02020603050405020304" pitchFamily="18" charset="0"/>
              </a:rPr>
              <a:t>, не выходя из дома. А мы предлагаем вам насладиться убранством и эстетикой залов Эрмитажа.</a:t>
            </a:r>
            <a:endParaRPr lang="ru-RU"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8462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descr="http://holstshop.ru/media/large/prematstsi-luidzhi/109742.jpg"/>
          <p:cNvPicPr>
            <a:picLocks noChangeAspect="1" noChangeArrowheads="1"/>
          </p:cNvPicPr>
          <p:nvPr/>
        </p:nvPicPr>
        <p:blipFill>
          <a:blip r:embed="rId3" cstate="print"/>
          <a:srcRect/>
          <a:stretch>
            <a:fillRect/>
          </a:stretch>
        </p:blipFill>
        <p:spPr bwMode="auto">
          <a:xfrm>
            <a:off x="627073" y="245824"/>
            <a:ext cx="4220309" cy="3066759"/>
          </a:xfrm>
          <a:prstGeom prst="rect">
            <a:avLst/>
          </a:prstGeom>
          <a:ln>
            <a:noFill/>
          </a:ln>
          <a:effectLst>
            <a:softEdge rad="112500"/>
          </a:effectLst>
        </p:spPr>
      </p:pic>
      <p:sp>
        <p:nvSpPr>
          <p:cNvPr id="9" name="Скругленный прямоугольник 8"/>
          <p:cNvSpPr/>
          <p:nvPr/>
        </p:nvSpPr>
        <p:spPr>
          <a:xfrm>
            <a:off x="748682" y="3030655"/>
            <a:ext cx="3824905"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002060"/>
                </a:solidFill>
                <a:latin typeface="Times New Roman" panose="02020603050405020304" pitchFamily="18" charset="0"/>
                <a:cs typeface="Times New Roman" panose="02020603050405020304" pitchFamily="18" charset="0"/>
              </a:rPr>
              <a:t>Спальня императрицы Марии Александровны</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80" y="3438199"/>
            <a:ext cx="4372497" cy="3294185"/>
          </a:xfrm>
          <a:prstGeom prst="rect">
            <a:avLst/>
          </a:prstGeom>
          <a:ln>
            <a:noFill/>
          </a:ln>
          <a:effectLst>
            <a:softEdge rad="112500"/>
          </a:effectLst>
        </p:spPr>
      </p:pic>
      <p:sp>
        <p:nvSpPr>
          <p:cNvPr id="6" name="Скругленный прямоугольник 5"/>
          <p:cNvSpPr/>
          <p:nvPr/>
        </p:nvSpPr>
        <p:spPr>
          <a:xfrm>
            <a:off x="4603183" y="6444049"/>
            <a:ext cx="2985634"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latin typeface="Times New Roman" panose="02020603050405020304" pitchFamily="18" charset="0"/>
                <a:cs typeface="Times New Roman" panose="02020603050405020304" pitchFamily="18" charset="0"/>
              </a:rPr>
              <a:t>Интерьер Зимнего дворца</a:t>
            </a:r>
            <a:endParaRPr lang="ru-RU" sz="1400" dirty="0">
              <a:solidFill>
                <a:srgbClr val="002060"/>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9771" y="3657818"/>
            <a:ext cx="4023102" cy="3074566"/>
          </a:xfrm>
          <a:prstGeom prst="rect">
            <a:avLst/>
          </a:prstGeom>
          <a:ln>
            <a:noFill/>
          </a:ln>
          <a:effectLst>
            <a:softEdge rad="112500"/>
          </a:effectLst>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8839" y="245824"/>
            <a:ext cx="4304966" cy="3291785"/>
          </a:xfrm>
          <a:prstGeom prst="rect">
            <a:avLst/>
          </a:prstGeom>
          <a:ln>
            <a:noFill/>
          </a:ln>
          <a:effectLst>
            <a:softEdge rad="112500"/>
          </a:effectLst>
        </p:spPr>
      </p:pic>
      <p:sp>
        <p:nvSpPr>
          <p:cNvPr id="14" name="Скругленный прямоугольник 13"/>
          <p:cNvSpPr/>
          <p:nvPr/>
        </p:nvSpPr>
        <p:spPr>
          <a:xfrm>
            <a:off x="8120713" y="3396645"/>
            <a:ext cx="2701218"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latin typeface="Times New Roman" panose="02020603050405020304" pitchFamily="18" charset="0"/>
                <a:cs typeface="Times New Roman" panose="02020603050405020304" pitchFamily="18" charset="0"/>
              </a:rPr>
              <a:t>Интерьеры Зимнего дворца</a:t>
            </a:r>
            <a:endParaRPr lang="ru-RU" sz="1400" dirty="0">
              <a:solidFill>
                <a:srgbClr val="002060"/>
              </a:solidFill>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9934" y="3429000"/>
            <a:ext cx="4423380" cy="2947077"/>
          </a:xfrm>
          <a:prstGeom prst="ellipse">
            <a:avLst/>
          </a:prstGeom>
          <a:ln>
            <a:noFill/>
          </a:ln>
          <a:effectLst>
            <a:softEdge rad="112500"/>
          </a:effectLst>
        </p:spPr>
      </p:pic>
      <p:pic>
        <p:nvPicPr>
          <p:cNvPr id="16" name="Рисунок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3054" y="439295"/>
            <a:ext cx="4056208" cy="2707519"/>
          </a:xfrm>
          <a:prstGeom prst="ellipse">
            <a:avLst/>
          </a:prstGeom>
          <a:ln>
            <a:noFill/>
          </a:ln>
          <a:effectLst>
            <a:softEdge rad="112500"/>
          </a:effectLst>
        </p:spPr>
      </p:pic>
    </p:spTree>
    <p:extLst>
      <p:ext uri="{BB962C8B-B14F-4D97-AF65-F5344CB8AC3E}">
        <p14:creationId xmlns:p14="http://schemas.microsoft.com/office/powerpoint/2010/main" val="1056988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458" name="Picture 2" descr="Картинка 58 из 123505">
            <a:hlinkClick r:id="rId3"/>
          </p:cNvPr>
          <p:cNvPicPr>
            <a:picLocks noChangeAspect="1" noChangeArrowheads="1"/>
          </p:cNvPicPr>
          <p:nvPr/>
        </p:nvPicPr>
        <p:blipFill>
          <a:blip r:embed="rId4" cstate="print"/>
          <a:srcRect/>
          <a:stretch>
            <a:fillRect/>
          </a:stretch>
        </p:blipFill>
        <p:spPr bwMode="auto">
          <a:xfrm>
            <a:off x="1864627" y="355220"/>
            <a:ext cx="8404788" cy="6291765"/>
          </a:xfrm>
          <a:prstGeom prst="rect">
            <a:avLst/>
          </a:prstGeom>
          <a:ln>
            <a:noFill/>
          </a:ln>
          <a:effectLst>
            <a:softEdge rad="112500"/>
          </a:effectLst>
        </p:spPr>
      </p:pic>
      <p:sp>
        <p:nvSpPr>
          <p:cNvPr id="5" name="Скругленный прямоугольник 4"/>
          <p:cNvSpPr/>
          <p:nvPr/>
        </p:nvSpPr>
        <p:spPr>
          <a:xfrm>
            <a:off x="6260123" y="222738"/>
            <a:ext cx="5559364"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Виртуальный Эрмитаж</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0146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Скругленный прямоугольник 3"/>
          <p:cNvSpPr/>
          <p:nvPr/>
        </p:nvSpPr>
        <p:spPr>
          <a:xfrm>
            <a:off x="785446" y="339969"/>
            <a:ext cx="10597662" cy="219221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2">
                    <a:lumMod val="75000"/>
                  </a:schemeClr>
                </a:solidFill>
                <a:latin typeface="Times New Roman" panose="02020603050405020304" pitchFamily="18" charset="0"/>
                <a:cs typeface="Times New Roman" panose="02020603050405020304" pitchFamily="18" charset="0"/>
              </a:rPr>
              <a:t>Уважаемые читатели!</a:t>
            </a:r>
          </a:p>
          <a:p>
            <a:pPr algn="ctr"/>
            <a:r>
              <a:rPr lang="ru-RU" dirty="0" smtClean="0">
                <a:solidFill>
                  <a:schemeClr val="tx2">
                    <a:lumMod val="75000"/>
                  </a:schemeClr>
                </a:solidFill>
                <a:latin typeface="Times New Roman" panose="02020603050405020304" pitchFamily="18" charset="0"/>
                <a:cs typeface="Times New Roman" panose="02020603050405020304" pitchFamily="18" charset="0"/>
              </a:rPr>
              <a:t>Интеллект-центр Центральной городской библиотеки им. Л.Н. Толстого </a:t>
            </a:r>
          </a:p>
          <a:p>
            <a:pPr algn="ctr"/>
            <a:r>
              <a:rPr lang="ru-RU" dirty="0" smtClean="0">
                <a:solidFill>
                  <a:schemeClr val="tx2">
                    <a:lumMod val="75000"/>
                  </a:schemeClr>
                </a:solidFill>
                <a:latin typeface="Times New Roman" panose="02020603050405020304" pitchFamily="18" charset="0"/>
                <a:cs typeface="Times New Roman" panose="02020603050405020304" pitchFamily="18" charset="0"/>
              </a:rPr>
              <a:t>представляет вашему вниманию виртуальную выставку </a:t>
            </a:r>
            <a:r>
              <a:rPr lang="ru-RU" b="1" dirty="0" smtClean="0">
                <a:solidFill>
                  <a:srgbClr val="C00000"/>
                </a:solidFill>
                <a:latin typeface="Times New Roman" panose="02020603050405020304" pitchFamily="18" charset="0"/>
                <a:cs typeface="Times New Roman" panose="02020603050405020304" pitchFamily="18" charset="0"/>
              </a:rPr>
              <a:t>«Дворец мировой культуры»</a:t>
            </a:r>
            <a:r>
              <a:rPr lang="ru-RU" dirty="0" smtClean="0">
                <a:solidFill>
                  <a:schemeClr val="tx2">
                    <a:lumMod val="75000"/>
                  </a:schemeClr>
                </a:solidFill>
                <a:latin typeface="Times New Roman" panose="02020603050405020304" pitchFamily="18" charset="0"/>
                <a:cs typeface="Times New Roman" panose="02020603050405020304" pitchFamily="18" charset="0"/>
              </a:rPr>
              <a:t>,</a:t>
            </a:r>
            <a:r>
              <a:rPr lang="ru-RU" b="1" dirty="0" smtClean="0">
                <a:solidFill>
                  <a:srgbClr val="C00000"/>
                </a:solidFill>
                <a:latin typeface="Times New Roman" panose="02020603050405020304" pitchFamily="18" charset="0"/>
                <a:cs typeface="Times New Roman" panose="02020603050405020304" pitchFamily="18" charset="0"/>
              </a:rPr>
              <a:t> </a:t>
            </a:r>
          </a:p>
          <a:p>
            <a:pPr algn="ctr"/>
            <a:r>
              <a:rPr lang="ru-RU" dirty="0" smtClean="0">
                <a:solidFill>
                  <a:schemeClr val="tx2">
                    <a:lumMod val="75000"/>
                  </a:schemeClr>
                </a:solidFill>
                <a:latin typeface="Times New Roman" panose="02020603050405020304" pitchFamily="18" charset="0"/>
                <a:cs typeface="Times New Roman" panose="02020603050405020304" pitchFamily="18" charset="0"/>
              </a:rPr>
              <a:t>которая посвящена 255-летию</a:t>
            </a:r>
            <a:r>
              <a:rPr lang="ru-RU" dirty="0">
                <a:solidFill>
                  <a:schemeClr val="tx2">
                    <a:lumMod val="75000"/>
                  </a:schemeClr>
                </a:solidFill>
                <a:latin typeface="Times New Roman" panose="02020603050405020304" pitchFamily="18" charset="0"/>
                <a:cs typeface="Times New Roman" panose="02020603050405020304" pitchFamily="18" charset="0"/>
              </a:rPr>
              <a:t> </a:t>
            </a:r>
            <a:r>
              <a:rPr lang="ru-RU" dirty="0" smtClean="0">
                <a:solidFill>
                  <a:schemeClr val="tx2">
                    <a:lumMod val="75000"/>
                  </a:schemeClr>
                </a:solidFill>
                <a:latin typeface="Times New Roman" panose="02020603050405020304" pitchFamily="18" charset="0"/>
                <a:cs typeface="Times New Roman" panose="02020603050405020304" pitchFamily="18" charset="0"/>
              </a:rPr>
              <a:t>музея</a:t>
            </a:r>
            <a:r>
              <a:rPr lang="ru-RU" dirty="0">
                <a:solidFill>
                  <a:schemeClr val="tx2">
                    <a:lumMod val="75000"/>
                  </a:schemeClr>
                </a:solidFill>
                <a:latin typeface="Times New Roman" panose="02020603050405020304" pitchFamily="18" charset="0"/>
                <a:cs typeface="Times New Roman" panose="02020603050405020304" pitchFamily="18" charset="0"/>
              </a:rPr>
              <a:t> изобразительного и декоративно-прикладного </a:t>
            </a:r>
            <a:r>
              <a:rPr lang="ru-RU" dirty="0" smtClean="0">
                <a:solidFill>
                  <a:schemeClr val="tx2">
                    <a:lumMod val="75000"/>
                  </a:schemeClr>
                </a:solidFill>
                <a:latin typeface="Times New Roman" panose="02020603050405020304" pitchFamily="18" charset="0"/>
                <a:cs typeface="Times New Roman" panose="02020603050405020304" pitchFamily="18" charset="0"/>
              </a:rPr>
              <a:t>искусства, одному из крупнейших </a:t>
            </a:r>
            <a:r>
              <a:rPr lang="ru-RU" dirty="0">
                <a:solidFill>
                  <a:schemeClr val="tx2">
                    <a:lumMod val="75000"/>
                  </a:schemeClr>
                </a:solidFill>
                <a:latin typeface="Times New Roman" panose="02020603050405020304" pitchFamily="18" charset="0"/>
                <a:cs typeface="Times New Roman" panose="02020603050405020304" pitchFamily="18" charset="0"/>
              </a:rPr>
              <a:t>и наиболее значительных художественных и культурно-исторических музеев </a:t>
            </a:r>
            <a:r>
              <a:rPr lang="ru-RU" dirty="0" smtClean="0">
                <a:solidFill>
                  <a:schemeClr val="tx2">
                    <a:lumMod val="75000"/>
                  </a:schemeClr>
                </a:solidFill>
                <a:latin typeface="Times New Roman" panose="02020603050405020304" pitchFamily="18" charset="0"/>
                <a:cs typeface="Times New Roman" panose="02020603050405020304" pitchFamily="18" charset="0"/>
              </a:rPr>
              <a:t>мира</a:t>
            </a:r>
            <a:r>
              <a:rPr lang="ru-RU" dirty="0">
                <a:solidFill>
                  <a:schemeClr val="tx2">
                    <a:lumMod val="75000"/>
                  </a:schemeClr>
                </a:solidFill>
                <a:latin typeface="Times New Roman" panose="02020603050405020304" pitchFamily="18" charset="0"/>
                <a:cs typeface="Times New Roman" panose="02020603050405020304" pitchFamily="18" charset="0"/>
              </a:rPr>
              <a:t> </a:t>
            </a:r>
            <a:r>
              <a:rPr lang="ru-RU" dirty="0" smtClean="0">
                <a:solidFill>
                  <a:schemeClr val="tx2">
                    <a:lumMod val="75000"/>
                  </a:schemeClr>
                </a:solidFill>
                <a:latin typeface="Times New Roman" panose="02020603050405020304" pitchFamily="18" charset="0"/>
                <a:cs typeface="Times New Roman" panose="02020603050405020304" pitchFamily="18" charset="0"/>
              </a:rPr>
              <a:t>– </a:t>
            </a:r>
            <a:r>
              <a:rPr lang="ru-RU" b="1" dirty="0" smtClean="0">
                <a:solidFill>
                  <a:schemeClr val="tx2">
                    <a:lumMod val="75000"/>
                  </a:schemeClr>
                </a:solidFill>
                <a:latin typeface="Times New Roman" panose="02020603050405020304" pitchFamily="18" charset="0"/>
                <a:cs typeface="Times New Roman" panose="02020603050405020304" pitchFamily="18" charset="0"/>
              </a:rPr>
              <a:t>Государственному Эрмитажу</a:t>
            </a:r>
            <a:r>
              <a:rPr lang="ru-RU" dirty="0" smtClean="0">
                <a:solidFill>
                  <a:schemeClr val="tx2">
                    <a:lumMod val="75000"/>
                  </a:schemeClr>
                </a:solidFill>
                <a:latin typeface="Times New Roman" panose="02020603050405020304" pitchFamily="18" charset="0"/>
                <a:cs typeface="Times New Roman" panose="02020603050405020304" pitchFamily="18" charset="0"/>
              </a:rPr>
              <a:t>. </a:t>
            </a:r>
            <a:endParaRPr lang="ru-RU"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785446" y="3001110"/>
            <a:ext cx="3528646" cy="2110152"/>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endParaRPr lang="ru-RU" b="1" dirty="0" smtClean="0">
              <a:solidFill>
                <a:schemeClr val="tx2">
                  <a:lumMod val="75000"/>
                </a:schemeClr>
              </a:solidFill>
              <a:latin typeface="Times New Roman" panose="02020603050405020304" pitchFamily="18" charset="0"/>
              <a:cs typeface="Times New Roman" panose="02020603050405020304" pitchFamily="18" charset="0"/>
            </a:endParaRPr>
          </a:p>
          <a:p>
            <a:r>
              <a:rPr lang="ru-RU" b="1" dirty="0" smtClean="0">
                <a:solidFill>
                  <a:schemeClr val="tx2">
                    <a:lumMod val="75000"/>
                  </a:schemeClr>
                </a:solidFill>
                <a:latin typeface="Times New Roman" panose="02020603050405020304" pitchFamily="18" charset="0"/>
                <a:cs typeface="Times New Roman" panose="02020603050405020304" pitchFamily="18" charset="0"/>
              </a:rPr>
              <a:t>Содержание:</a:t>
            </a:r>
          </a:p>
          <a:p>
            <a:endParaRPr lang="ru-RU" b="1" dirty="0" smtClean="0">
              <a:solidFill>
                <a:schemeClr val="tx2">
                  <a:lumMod val="75000"/>
                </a:schemeClr>
              </a:solidFill>
              <a:latin typeface="Times New Roman" panose="02020603050405020304" pitchFamily="18" charset="0"/>
              <a:cs typeface="Times New Roman" panose="02020603050405020304" pitchFamily="18" charset="0"/>
            </a:endParaRPr>
          </a:p>
          <a:p>
            <a:r>
              <a:rPr lang="ru-RU" dirty="0" smtClean="0">
                <a:solidFill>
                  <a:schemeClr val="tx2">
                    <a:lumMod val="75000"/>
                  </a:schemeClr>
                </a:solidFill>
                <a:latin typeface="Times New Roman" panose="02020603050405020304" pitchFamily="18" charset="0"/>
                <a:cs typeface="Times New Roman" panose="02020603050405020304" pitchFamily="18" charset="0"/>
              </a:rPr>
              <a:t>1. История</a:t>
            </a:r>
            <a:endParaRPr lang="ru-RU" dirty="0">
              <a:solidFill>
                <a:schemeClr val="tx2">
                  <a:lumMod val="75000"/>
                </a:schemeClr>
              </a:solidFill>
              <a:latin typeface="Times New Roman" panose="02020603050405020304" pitchFamily="18" charset="0"/>
              <a:cs typeface="Times New Roman" panose="02020603050405020304" pitchFamily="18" charset="0"/>
            </a:endParaRPr>
          </a:p>
          <a:p>
            <a:r>
              <a:rPr lang="ru-RU" dirty="0" smtClean="0">
                <a:solidFill>
                  <a:schemeClr val="tx2">
                    <a:lumMod val="75000"/>
                  </a:schemeClr>
                </a:solidFill>
                <a:latin typeface="Times New Roman" panose="02020603050405020304" pitchFamily="18" charset="0"/>
                <a:cs typeface="Times New Roman" panose="02020603050405020304" pitchFamily="18" charset="0"/>
              </a:rPr>
              <a:t>2. Современный Эрмитаж</a:t>
            </a:r>
          </a:p>
          <a:p>
            <a:r>
              <a:rPr lang="ru-RU" dirty="0" smtClean="0">
                <a:solidFill>
                  <a:schemeClr val="tx2">
                    <a:lumMod val="75000"/>
                  </a:schemeClr>
                </a:solidFill>
                <a:latin typeface="Times New Roman" panose="02020603050405020304" pitchFamily="18" charset="0"/>
                <a:cs typeface="Times New Roman" panose="02020603050405020304" pitchFamily="18" charset="0"/>
              </a:rPr>
              <a:t>3. Виртуальный Эрмитаж</a:t>
            </a:r>
          </a:p>
          <a:p>
            <a:r>
              <a:rPr lang="ru-RU" dirty="0" smtClean="0">
                <a:solidFill>
                  <a:schemeClr val="tx2">
                    <a:lumMod val="75000"/>
                  </a:schemeClr>
                </a:solidFill>
                <a:latin typeface="Times New Roman" panose="02020603050405020304" pitchFamily="18" charset="0"/>
                <a:cs typeface="Times New Roman" panose="02020603050405020304" pitchFamily="18" charset="0"/>
              </a:rPr>
              <a:t>4. Подборка инфо-фильмов</a:t>
            </a:r>
          </a:p>
          <a:p>
            <a:r>
              <a:rPr lang="ru-RU" dirty="0" smtClean="0">
                <a:solidFill>
                  <a:schemeClr val="tx2">
                    <a:lumMod val="75000"/>
                  </a:schemeClr>
                </a:solidFill>
                <a:latin typeface="Times New Roman" panose="02020603050405020304" pitchFamily="18" charset="0"/>
                <a:cs typeface="Times New Roman" panose="02020603050405020304" pitchFamily="18" charset="0"/>
              </a:rPr>
              <a:t>5. Литература</a:t>
            </a:r>
            <a:endParaRPr lang="ru-RU" sz="20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endParaRPr lang="ru-RU" sz="20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endParaRPr lang="ru-RU" sz="2000" b="1" dirty="0" smtClean="0">
              <a:solidFill>
                <a:schemeClr val="tx2">
                  <a:lumMod val="75000"/>
                </a:schemeClr>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591" y="2989386"/>
            <a:ext cx="6425517" cy="3425172"/>
          </a:xfrm>
          <a:prstGeom prst="rect">
            <a:avLst/>
          </a:prstGeom>
          <a:ln w="28575">
            <a:solidFill>
              <a:srgbClr val="C00000"/>
            </a:solidFill>
          </a:ln>
        </p:spPr>
      </p:pic>
    </p:spTree>
    <p:extLst>
      <p:ext uri="{BB962C8B-B14F-4D97-AF65-F5344CB8AC3E}">
        <p14:creationId xmlns:p14="http://schemas.microsoft.com/office/powerpoint/2010/main" val="2718176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506" name="Picture 2" descr="Картинка 82 из 123505">
            <a:hlinkClick r:id="rId3"/>
          </p:cNvPr>
          <p:cNvPicPr>
            <a:picLocks noChangeAspect="1" noChangeArrowheads="1"/>
          </p:cNvPicPr>
          <p:nvPr/>
        </p:nvPicPr>
        <p:blipFill>
          <a:blip r:embed="rId4" cstate="print"/>
          <a:srcRect/>
          <a:stretch>
            <a:fillRect/>
          </a:stretch>
        </p:blipFill>
        <p:spPr bwMode="auto">
          <a:xfrm>
            <a:off x="1570893" y="245551"/>
            <a:ext cx="8919818" cy="6409552"/>
          </a:xfrm>
          <a:prstGeom prst="rect">
            <a:avLst/>
          </a:prstGeom>
          <a:ln>
            <a:noFill/>
          </a:ln>
          <a:effectLst>
            <a:softEdge rad="112500"/>
          </a:effectLst>
        </p:spPr>
      </p:pic>
      <p:sp>
        <p:nvSpPr>
          <p:cNvPr id="4" name="Скругленный прямоугольник 3"/>
          <p:cNvSpPr/>
          <p:nvPr/>
        </p:nvSpPr>
        <p:spPr>
          <a:xfrm>
            <a:off x="6260123" y="222738"/>
            <a:ext cx="5559364"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Виртуальный Эрмитаж</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791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602" name="Picture 2" descr="Картинка 116 из 123503">
            <a:hlinkClick r:id="rId3"/>
          </p:cNvPr>
          <p:cNvPicPr>
            <a:picLocks noChangeAspect="1" noChangeArrowheads="1"/>
          </p:cNvPicPr>
          <p:nvPr/>
        </p:nvPicPr>
        <p:blipFill>
          <a:blip r:embed="rId4" cstate="print"/>
          <a:srcRect/>
          <a:stretch>
            <a:fillRect/>
          </a:stretch>
        </p:blipFill>
        <p:spPr bwMode="auto">
          <a:xfrm>
            <a:off x="1559170" y="105481"/>
            <a:ext cx="9003359" cy="6752519"/>
          </a:xfrm>
          <a:prstGeom prst="rect">
            <a:avLst/>
          </a:prstGeom>
          <a:ln>
            <a:noFill/>
          </a:ln>
          <a:effectLst>
            <a:softEdge rad="112500"/>
          </a:effectLst>
        </p:spPr>
      </p:pic>
      <p:sp>
        <p:nvSpPr>
          <p:cNvPr id="4" name="Скругленный прямоугольник 3"/>
          <p:cNvSpPr/>
          <p:nvPr/>
        </p:nvSpPr>
        <p:spPr>
          <a:xfrm>
            <a:off x="6260123" y="222738"/>
            <a:ext cx="5559364"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Виртуальный Эрмитаж</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9986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831" y="435219"/>
            <a:ext cx="7983415" cy="5987561"/>
          </a:xfrm>
          <a:prstGeom prst="rect">
            <a:avLst/>
          </a:prstGeom>
          <a:ln>
            <a:noFill/>
          </a:ln>
          <a:effectLst>
            <a:softEdge rad="112500"/>
          </a:effectLst>
        </p:spPr>
      </p:pic>
      <p:sp>
        <p:nvSpPr>
          <p:cNvPr id="4" name="Скругленный прямоугольник 3"/>
          <p:cNvSpPr/>
          <p:nvPr/>
        </p:nvSpPr>
        <p:spPr>
          <a:xfrm>
            <a:off x="6260123" y="222738"/>
            <a:ext cx="5559364"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Виртуальный Эрмитаж</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0526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708" y="124139"/>
            <a:ext cx="9914584" cy="6609722"/>
          </a:xfrm>
          <a:prstGeom prst="rect">
            <a:avLst/>
          </a:prstGeom>
          <a:ln>
            <a:noFill/>
          </a:ln>
          <a:effectLst>
            <a:softEdge rad="112500"/>
          </a:effectLst>
        </p:spPr>
      </p:pic>
      <p:sp>
        <p:nvSpPr>
          <p:cNvPr id="5" name="Скругленный прямоугольник 4"/>
          <p:cNvSpPr/>
          <p:nvPr/>
        </p:nvSpPr>
        <p:spPr>
          <a:xfrm>
            <a:off x="6260123" y="222738"/>
            <a:ext cx="5559364"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Виртуальный Эрмитаж</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75709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538" y="225944"/>
            <a:ext cx="9612923" cy="6406112"/>
          </a:xfrm>
          <a:prstGeom prst="rect">
            <a:avLst/>
          </a:prstGeom>
          <a:ln>
            <a:noFill/>
          </a:ln>
          <a:effectLst>
            <a:softEdge rad="112500"/>
          </a:effectLst>
        </p:spPr>
      </p:pic>
      <p:sp>
        <p:nvSpPr>
          <p:cNvPr id="4" name="Скругленный прямоугольник 3"/>
          <p:cNvSpPr/>
          <p:nvPr/>
        </p:nvSpPr>
        <p:spPr>
          <a:xfrm>
            <a:off x="6260123" y="222738"/>
            <a:ext cx="5559364"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Виртуальный Эрмитаж</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575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538" y="109904"/>
            <a:ext cx="8850923" cy="6638192"/>
          </a:xfrm>
          <a:prstGeom prst="rect">
            <a:avLst/>
          </a:prstGeom>
          <a:ln>
            <a:noFill/>
          </a:ln>
          <a:effectLst>
            <a:softEdge rad="112500"/>
          </a:effectLst>
        </p:spPr>
      </p:pic>
      <p:sp>
        <p:nvSpPr>
          <p:cNvPr id="4" name="Скругленный прямоугольник 3"/>
          <p:cNvSpPr/>
          <p:nvPr/>
        </p:nvSpPr>
        <p:spPr>
          <a:xfrm>
            <a:off x="6260123" y="222738"/>
            <a:ext cx="5559364"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Виртуальный Эрмитаж</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15323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794" name="Picture 2" descr="Картинка 219 из 2657">
            <a:hlinkClick r:id="rId3"/>
          </p:cNvPr>
          <p:cNvPicPr>
            <a:picLocks noChangeAspect="1" noChangeArrowheads="1"/>
          </p:cNvPicPr>
          <p:nvPr/>
        </p:nvPicPr>
        <p:blipFill>
          <a:blip r:embed="rId4" cstate="print"/>
          <a:srcRect/>
          <a:stretch>
            <a:fillRect/>
          </a:stretch>
        </p:blipFill>
        <p:spPr bwMode="auto">
          <a:xfrm>
            <a:off x="161075" y="101535"/>
            <a:ext cx="4286250" cy="2905125"/>
          </a:xfrm>
          <a:prstGeom prst="rect">
            <a:avLst/>
          </a:prstGeom>
          <a:ln>
            <a:noFill/>
          </a:ln>
          <a:effectLst>
            <a:softEdge rad="112500"/>
          </a:effectLst>
        </p:spPr>
      </p:pic>
      <p:pic>
        <p:nvPicPr>
          <p:cNvPr id="33796" name="Picture 4" descr="Картинка 230 из 2657">
            <a:hlinkClick r:id="rId5"/>
          </p:cNvPr>
          <p:cNvPicPr>
            <a:picLocks noChangeAspect="1" noChangeArrowheads="1"/>
          </p:cNvPicPr>
          <p:nvPr/>
        </p:nvPicPr>
        <p:blipFill>
          <a:blip r:embed="rId6" cstate="print"/>
          <a:srcRect/>
          <a:stretch>
            <a:fillRect/>
          </a:stretch>
        </p:blipFill>
        <p:spPr bwMode="auto">
          <a:xfrm>
            <a:off x="3191543" y="2332892"/>
            <a:ext cx="2829904" cy="4192451"/>
          </a:xfrm>
          <a:prstGeom prst="rect">
            <a:avLst/>
          </a:prstGeom>
          <a:ln>
            <a:noFill/>
          </a:ln>
          <a:effectLst>
            <a:softEdge rad="112500"/>
          </a:effectLst>
        </p:spPr>
      </p:pic>
      <p:pic>
        <p:nvPicPr>
          <p:cNvPr id="33798" name="Picture 6" descr="Картинка 236 из 2657">
            <a:hlinkClick r:id="rId7"/>
          </p:cNvPr>
          <p:cNvPicPr>
            <a:picLocks noChangeAspect="1" noChangeArrowheads="1"/>
          </p:cNvPicPr>
          <p:nvPr/>
        </p:nvPicPr>
        <p:blipFill>
          <a:blip r:embed="rId8" cstate="print"/>
          <a:srcRect/>
          <a:stretch>
            <a:fillRect/>
          </a:stretch>
        </p:blipFill>
        <p:spPr bwMode="auto">
          <a:xfrm>
            <a:off x="234268" y="3096343"/>
            <a:ext cx="2854643" cy="3429000"/>
          </a:xfrm>
          <a:prstGeom prst="rect">
            <a:avLst/>
          </a:prstGeom>
          <a:ln>
            <a:noFill/>
          </a:ln>
          <a:effectLst>
            <a:softEdge rad="112500"/>
          </a:effectLst>
        </p:spPr>
      </p:pic>
      <p:pic>
        <p:nvPicPr>
          <p:cNvPr id="5" name="Picture 2" descr="http://img-fotki.yandex.ru/get/4405/lyuboos.29/0_75476_63814b4f_XXL"/>
          <p:cNvPicPr>
            <a:picLocks noChangeAspect="1" noChangeArrowheads="1"/>
          </p:cNvPicPr>
          <p:nvPr/>
        </p:nvPicPr>
        <p:blipFill>
          <a:blip r:embed="rId9" cstate="print"/>
          <a:srcRect/>
          <a:stretch>
            <a:fillRect/>
          </a:stretch>
        </p:blipFill>
        <p:spPr bwMode="auto">
          <a:xfrm>
            <a:off x="6330480" y="101535"/>
            <a:ext cx="5727331" cy="4122113"/>
          </a:xfrm>
          <a:prstGeom prst="rect">
            <a:avLst/>
          </a:prstGeom>
          <a:ln>
            <a:noFill/>
          </a:ln>
          <a:effectLst>
            <a:softEdge rad="112500"/>
          </a:effectLst>
        </p:spPr>
      </p:pic>
      <p:pic>
        <p:nvPicPr>
          <p:cNvPr id="6" name="Picture 8" descr="Картинка 8 из 123605">
            <a:hlinkClick r:id="rId10"/>
          </p:cNvPr>
          <p:cNvPicPr>
            <a:picLocks noChangeAspect="1" noChangeArrowheads="1"/>
          </p:cNvPicPr>
          <p:nvPr/>
        </p:nvPicPr>
        <p:blipFill>
          <a:blip r:embed="rId11" cstate="print"/>
          <a:srcRect/>
          <a:stretch>
            <a:fillRect/>
          </a:stretch>
        </p:blipFill>
        <p:spPr bwMode="auto">
          <a:xfrm>
            <a:off x="8164952" y="3716215"/>
            <a:ext cx="3745504" cy="2809128"/>
          </a:xfrm>
          <a:prstGeom prst="rect">
            <a:avLst/>
          </a:prstGeom>
          <a:ln>
            <a:noFill/>
          </a:ln>
          <a:effectLst>
            <a:softEdge rad="112500"/>
          </a:effectLst>
        </p:spPr>
      </p:pic>
      <p:pic>
        <p:nvPicPr>
          <p:cNvPr id="7" name="Picture 2" descr="Картинка 241 из 2661">
            <a:hlinkClick r:id="rId12"/>
          </p:cNvPr>
          <p:cNvPicPr>
            <a:picLocks noChangeAspect="1" noChangeArrowheads="1"/>
          </p:cNvPicPr>
          <p:nvPr/>
        </p:nvPicPr>
        <p:blipFill>
          <a:blip r:embed="rId13" cstate="print"/>
          <a:srcRect/>
          <a:stretch>
            <a:fillRect/>
          </a:stretch>
        </p:blipFill>
        <p:spPr bwMode="auto">
          <a:xfrm>
            <a:off x="3997570" y="438164"/>
            <a:ext cx="2646516" cy="1997490"/>
          </a:xfrm>
          <a:prstGeom prst="rect">
            <a:avLst/>
          </a:prstGeom>
          <a:ln>
            <a:noFill/>
          </a:ln>
          <a:effectLst>
            <a:softEdge rad="112500"/>
          </a:effectLst>
        </p:spPr>
      </p:pic>
      <p:pic>
        <p:nvPicPr>
          <p:cNvPr id="8" name="Picture 4" descr="Картинка 257 из 2661">
            <a:hlinkClick r:id="rId14"/>
          </p:cNvPr>
          <p:cNvPicPr>
            <a:picLocks noChangeAspect="1" noChangeArrowheads="1"/>
          </p:cNvPicPr>
          <p:nvPr/>
        </p:nvPicPr>
        <p:blipFill>
          <a:blip r:embed="rId15" cstate="print"/>
          <a:srcRect/>
          <a:stretch>
            <a:fillRect/>
          </a:stretch>
        </p:blipFill>
        <p:spPr bwMode="auto">
          <a:xfrm>
            <a:off x="5909252" y="3006660"/>
            <a:ext cx="2367896" cy="3456384"/>
          </a:xfrm>
          <a:prstGeom prst="rect">
            <a:avLst/>
          </a:prstGeom>
          <a:ln>
            <a:noFill/>
          </a:ln>
          <a:effectLst>
            <a:softEdge rad="112500"/>
          </a:effectLst>
        </p:spPr>
      </p:pic>
      <p:sp>
        <p:nvSpPr>
          <p:cNvPr id="10" name="Скругленный прямоугольник 9"/>
          <p:cNvSpPr/>
          <p:nvPr/>
        </p:nvSpPr>
        <p:spPr>
          <a:xfrm>
            <a:off x="6260123" y="222738"/>
            <a:ext cx="5559364"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Виртуальный Эрмитаж</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4673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866" name="Picture 2" descr="Ухтомский, Константин Андреевич - Виды залов Малого Эрмитажа. Часы Павлин в Восточной галерее">
            <a:hlinkClick r:id="rId3" tooltip="Ухтомский, Константин Андреевич - Виды залов Малого Эрмитажа. Часы Павлин в Восточной галерее&#10;"/>
          </p:cNvPr>
          <p:cNvPicPr>
            <a:picLocks noChangeAspect="1" noChangeArrowheads="1"/>
          </p:cNvPicPr>
          <p:nvPr/>
        </p:nvPicPr>
        <p:blipFill>
          <a:blip r:embed="rId4" cstate="print"/>
          <a:srcRect/>
          <a:stretch>
            <a:fillRect/>
          </a:stretch>
        </p:blipFill>
        <p:spPr bwMode="auto">
          <a:xfrm>
            <a:off x="7807606" y="17240"/>
            <a:ext cx="4198516" cy="6840760"/>
          </a:xfrm>
          <a:prstGeom prst="rect">
            <a:avLst/>
          </a:prstGeom>
          <a:ln>
            <a:noFill/>
          </a:ln>
          <a:effectLst>
            <a:softEdge rad="112500"/>
          </a:effectLst>
        </p:spPr>
      </p:pic>
      <p:sp>
        <p:nvSpPr>
          <p:cNvPr id="7" name="Скругленный прямоугольник 6"/>
          <p:cNvSpPr/>
          <p:nvPr/>
        </p:nvSpPr>
        <p:spPr>
          <a:xfrm>
            <a:off x="468923" y="481654"/>
            <a:ext cx="3763108" cy="2589792"/>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2">
                    <a:lumMod val="75000"/>
                  </a:schemeClr>
                </a:solidFill>
                <a:latin typeface="Times New Roman" pitchFamily="18" charset="0"/>
                <a:cs typeface="Times New Roman" pitchFamily="18" charset="0"/>
              </a:rPr>
              <a:t>Фигуры павлина, петуха и совы, входящие в композицию автомата с часами, снабжены механизмами, приводящими этих птиц в движение. </a:t>
            </a:r>
          </a:p>
          <a:p>
            <a:pPr algn="ctr"/>
            <a:r>
              <a:rPr lang="ru-RU" sz="1600" dirty="0" smtClean="0">
                <a:solidFill>
                  <a:schemeClr val="tx2">
                    <a:lumMod val="75000"/>
                  </a:schemeClr>
                </a:solidFill>
                <a:latin typeface="Times New Roman" pitchFamily="18" charset="0"/>
                <a:cs typeface="Times New Roman" pitchFamily="18" charset="0"/>
              </a:rPr>
              <a:t>Эти </a:t>
            </a:r>
            <a:r>
              <a:rPr lang="ru-RU" sz="1600" dirty="0">
                <a:solidFill>
                  <a:schemeClr val="tx2">
                    <a:lumMod val="75000"/>
                  </a:schemeClr>
                </a:solidFill>
                <a:latin typeface="Times New Roman" pitchFamily="18" charset="0"/>
                <a:cs typeface="Times New Roman" pitchFamily="18" charset="0"/>
              </a:rPr>
              <a:t>часы -  единственный в мире крупный автомат XVIII века, дошедший до нашего времени без изменений и в действующем состоянии.</a:t>
            </a: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6666" y="1368854"/>
            <a:ext cx="3178751" cy="4630615"/>
          </a:xfrm>
          <a:prstGeom prst="rect">
            <a:avLst/>
          </a:prstGeom>
          <a:ln>
            <a:noFill/>
          </a:ln>
          <a:effectLst>
            <a:softEdge rad="112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313" y="3927230"/>
            <a:ext cx="3761475" cy="2650130"/>
          </a:xfrm>
          <a:prstGeom prst="rect">
            <a:avLst/>
          </a:prstGeom>
          <a:ln>
            <a:noFill/>
          </a:ln>
          <a:effectLst>
            <a:softEdge rad="112500"/>
          </a:effectLst>
        </p:spPr>
      </p:pic>
      <p:sp>
        <p:nvSpPr>
          <p:cNvPr id="10" name="Скругленный прямоугольник 9"/>
          <p:cNvSpPr/>
          <p:nvPr/>
        </p:nvSpPr>
        <p:spPr>
          <a:xfrm>
            <a:off x="6260123" y="222738"/>
            <a:ext cx="5559364"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Виртуальный Эрмитаж</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7376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257908" y="1406769"/>
            <a:ext cx="11676184" cy="535744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2">
                    <a:lumMod val="75000"/>
                  </a:schemeClr>
                </a:solidFill>
                <a:latin typeface="Times New Roman" panose="02020603050405020304" pitchFamily="18" charset="0"/>
                <a:cs typeface="Times New Roman" panose="02020603050405020304" pitchFamily="18" charset="0"/>
              </a:rPr>
              <a:t>В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Интернете </a:t>
            </a:r>
            <a:r>
              <a:rPr lang="ru-RU" sz="1600" dirty="0">
                <a:solidFill>
                  <a:schemeClr val="tx2">
                    <a:lumMod val="75000"/>
                  </a:schemeClr>
                </a:solidFill>
                <a:latin typeface="Times New Roman" panose="02020603050405020304" pitchFamily="18" charset="0"/>
                <a:cs typeface="Times New Roman" panose="02020603050405020304" pitchFamily="18" charset="0"/>
              </a:rPr>
              <a:t>вы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сможете </a:t>
            </a:r>
            <a:r>
              <a:rPr lang="ru-RU" sz="1600" dirty="0">
                <a:solidFill>
                  <a:schemeClr val="tx2">
                    <a:lumMod val="75000"/>
                  </a:schemeClr>
                </a:solidFill>
                <a:latin typeface="Times New Roman" panose="02020603050405020304" pitchFamily="18" charset="0"/>
                <a:cs typeface="Times New Roman" panose="02020603050405020304" pitchFamily="18" charset="0"/>
              </a:rPr>
              <a:t>найти много фото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и видео Эрмитажа</a:t>
            </a:r>
            <a:r>
              <a:rPr lang="ru-RU" sz="1600" dirty="0">
                <a:solidFill>
                  <a:schemeClr val="tx2">
                    <a:lumMod val="75000"/>
                  </a:schemeClr>
                </a:solidFill>
                <a:latin typeface="Times New Roman" panose="02020603050405020304" pitchFamily="18" charset="0"/>
                <a:cs typeface="Times New Roman" panose="02020603050405020304" pitchFamily="18" charset="0"/>
              </a:rPr>
              <a:t>, но понять всю грандиозность этого музейного комплекса можно только приехав в Санкт-Петербург. Посещение Эрмитажа оставит неизгладимое впечатление даже у тех, кто не считает себя истинным ценителем искусства, здесь каждый может найти что-то особенное, что затронет струны его души</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 </a:t>
            </a:r>
          </a:p>
          <a:p>
            <a:pPr algn="ctr"/>
            <a:endParaRPr lang="ru-RU" sz="1600" dirty="0" smtClean="0">
              <a:solidFill>
                <a:schemeClr val="tx2">
                  <a:lumMod val="75000"/>
                </a:schemeClr>
              </a:solidFill>
              <a:latin typeface="Times New Roman" panose="02020603050405020304" pitchFamily="18" charset="0"/>
              <a:cs typeface="Times New Roman" panose="02020603050405020304" pitchFamily="18" charset="0"/>
            </a:endParaRPr>
          </a:p>
          <a:p>
            <a:r>
              <a:rPr lang="ru-RU" sz="1600" dirty="0" smtClean="0">
                <a:solidFill>
                  <a:schemeClr val="tx2">
                    <a:lumMod val="75000"/>
                  </a:schemeClr>
                </a:solidFill>
                <a:latin typeface="Times New Roman" panose="02020603050405020304" pitchFamily="18" charset="0"/>
                <a:cs typeface="Times New Roman" panose="02020603050405020304" pitchFamily="18" charset="0"/>
              </a:rPr>
              <a:t>1.  Эрмитаж</a:t>
            </a:r>
            <a:r>
              <a:rPr lang="ru-RU" sz="1600" dirty="0">
                <a:solidFill>
                  <a:schemeClr val="tx2">
                    <a:lumMod val="75000"/>
                  </a:schemeClr>
                </a:solidFill>
                <a:latin typeface="Times New Roman" panose="02020603050405020304" pitchFamily="18" charset="0"/>
                <a:cs typeface="Times New Roman" panose="02020603050405020304" pitchFamily="18" charset="0"/>
              </a:rPr>
              <a:t>. Видео экскурсия.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Санкт-Петербург. </a:t>
            </a:r>
          </a:p>
          <a:p>
            <a:r>
              <a:rPr lang="en-US" sz="1600" dirty="0" smtClean="0">
                <a:solidFill>
                  <a:schemeClr val="tx2">
                    <a:lumMod val="75000"/>
                  </a:schemeClr>
                </a:solidFill>
                <a:latin typeface="Times New Roman" panose="02020603050405020304" pitchFamily="18" charset="0"/>
                <a:cs typeface="Times New Roman" panose="02020603050405020304" pitchFamily="18" charset="0"/>
                <a:hlinkClick r:id="rId3"/>
              </a:rPr>
              <a:t>https</a:t>
            </a:r>
            <a:r>
              <a:rPr lang="en-US" sz="1600" dirty="0">
                <a:solidFill>
                  <a:schemeClr val="tx2">
                    <a:lumMod val="75000"/>
                  </a:schemeClr>
                </a:solidFill>
                <a:latin typeface="Times New Roman" panose="02020603050405020304" pitchFamily="18" charset="0"/>
                <a:cs typeface="Times New Roman" panose="02020603050405020304" pitchFamily="18" charset="0"/>
                <a:hlinkClick r:id="rId3"/>
              </a:rPr>
              <a:t>://</a:t>
            </a:r>
            <a:r>
              <a:rPr lang="en-US" sz="1600" dirty="0" smtClean="0">
                <a:solidFill>
                  <a:schemeClr val="tx2">
                    <a:lumMod val="75000"/>
                  </a:schemeClr>
                </a:solidFill>
                <a:latin typeface="Times New Roman" panose="02020603050405020304" pitchFamily="18" charset="0"/>
                <a:cs typeface="Times New Roman" panose="02020603050405020304" pitchFamily="18" charset="0"/>
                <a:hlinkClick r:id="rId3"/>
              </a:rPr>
              <a:t>www.youtube.com/watch?v=kAOV_88uFN4</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 </a:t>
            </a:r>
          </a:p>
          <a:p>
            <a:r>
              <a:rPr lang="ru-RU" sz="1600" dirty="0" smtClean="0">
                <a:solidFill>
                  <a:schemeClr val="tx2">
                    <a:lumMod val="75000"/>
                  </a:schemeClr>
                </a:solidFill>
                <a:latin typeface="Times New Roman" panose="02020603050405020304" pitchFamily="18" charset="0"/>
                <a:cs typeface="Times New Roman" panose="02020603050405020304" pitchFamily="18" charset="0"/>
              </a:rPr>
              <a:t>2. Эрмитаж</a:t>
            </a:r>
            <a:r>
              <a:rPr lang="ru-RU" sz="1600" dirty="0">
                <a:solidFill>
                  <a:schemeClr val="tx2">
                    <a:lumMod val="75000"/>
                  </a:schemeClr>
                </a:solidFill>
                <a:latin typeface="Times New Roman" panose="02020603050405020304" pitchFamily="18" charset="0"/>
                <a:cs typeface="Times New Roman" panose="02020603050405020304" pitchFamily="18" charset="0"/>
              </a:rPr>
              <a:t>, Петербург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 «Большое путешествие: </a:t>
            </a:r>
            <a:r>
              <a:rPr lang="ru-RU" sz="1600" dirty="0">
                <a:solidFill>
                  <a:schemeClr val="tx2">
                    <a:lumMod val="75000"/>
                  </a:schemeClr>
                </a:solidFill>
                <a:latin typeface="Times New Roman" panose="02020603050405020304" pitchFamily="18" charset="0"/>
                <a:cs typeface="Times New Roman" panose="02020603050405020304" pitchFamily="18" charset="0"/>
              </a:rPr>
              <a:t>Ювелирная галерея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музея».</a:t>
            </a:r>
          </a:p>
          <a:p>
            <a:r>
              <a:rPr lang="en-US" sz="1600" dirty="0" smtClean="0">
                <a:solidFill>
                  <a:schemeClr val="tx2">
                    <a:lumMod val="75000"/>
                  </a:schemeClr>
                </a:solidFill>
                <a:latin typeface="Times New Roman" panose="02020603050405020304" pitchFamily="18" charset="0"/>
                <a:cs typeface="Times New Roman" panose="02020603050405020304" pitchFamily="18" charset="0"/>
                <a:hlinkClick r:id="rId4"/>
              </a:rPr>
              <a:t>https</a:t>
            </a:r>
            <a:r>
              <a:rPr lang="en-US" sz="1600" dirty="0">
                <a:solidFill>
                  <a:schemeClr val="tx2">
                    <a:lumMod val="75000"/>
                  </a:schemeClr>
                </a:solidFill>
                <a:latin typeface="Times New Roman" panose="02020603050405020304" pitchFamily="18" charset="0"/>
                <a:cs typeface="Times New Roman" panose="02020603050405020304" pitchFamily="18" charset="0"/>
                <a:hlinkClick r:id="rId4"/>
              </a:rPr>
              <a:t>://</a:t>
            </a:r>
            <a:r>
              <a:rPr lang="en-US" sz="1600" dirty="0" smtClean="0">
                <a:solidFill>
                  <a:schemeClr val="tx2">
                    <a:lumMod val="75000"/>
                  </a:schemeClr>
                </a:solidFill>
                <a:latin typeface="Times New Roman" panose="02020603050405020304" pitchFamily="18" charset="0"/>
                <a:cs typeface="Times New Roman" panose="02020603050405020304" pitchFamily="18" charset="0"/>
                <a:hlinkClick r:id="rId4"/>
              </a:rPr>
              <a:t>www.youtube.com/watch?v=jTiegj7s7Ig</a:t>
            </a:r>
            <a:endParaRPr lang="ru-RU" sz="1600" dirty="0" smtClean="0">
              <a:solidFill>
                <a:schemeClr val="tx2">
                  <a:lumMod val="75000"/>
                </a:schemeClr>
              </a:solidFill>
              <a:latin typeface="Times New Roman" panose="02020603050405020304" pitchFamily="18" charset="0"/>
              <a:cs typeface="Times New Roman" panose="02020603050405020304" pitchFamily="18" charset="0"/>
            </a:endParaRPr>
          </a:p>
          <a:p>
            <a:r>
              <a:rPr lang="ru-RU" sz="1600" dirty="0" smtClean="0">
                <a:solidFill>
                  <a:schemeClr val="tx2">
                    <a:lumMod val="75000"/>
                  </a:schemeClr>
                </a:solidFill>
                <a:latin typeface="Times New Roman" panose="02020603050405020304" pitchFamily="18" charset="0"/>
                <a:cs typeface="Times New Roman" panose="02020603050405020304" pitchFamily="18" charset="0"/>
              </a:rPr>
              <a:t>3. </a:t>
            </a:r>
            <a:r>
              <a:rPr lang="ru-RU" sz="1600" dirty="0" err="1" smtClean="0">
                <a:solidFill>
                  <a:schemeClr val="tx2">
                    <a:lumMod val="75000"/>
                  </a:schemeClr>
                </a:solidFill>
                <a:latin typeface="Times New Roman" panose="02020603050405020304" pitchFamily="18" charset="0"/>
                <a:cs typeface="Times New Roman" panose="02020603050405020304" pitchFamily="18" charset="0"/>
              </a:rPr>
              <a:t>Hermitage</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/Экскурсия </a:t>
            </a:r>
            <a:r>
              <a:rPr lang="ru-RU" sz="1600" dirty="0">
                <a:solidFill>
                  <a:schemeClr val="tx2">
                    <a:lumMod val="75000"/>
                  </a:schemeClr>
                </a:solidFill>
                <a:latin typeface="Times New Roman" panose="02020603050405020304" pitchFamily="18" charset="0"/>
                <a:cs typeface="Times New Roman" panose="02020603050405020304" pitchFamily="18" charset="0"/>
              </a:rPr>
              <a:t>по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Эрмитажу: (Рембрандт</a:t>
            </a:r>
            <a:r>
              <a:rPr lang="ru-RU" sz="1600" dirty="0">
                <a:solidFill>
                  <a:schemeClr val="tx2">
                    <a:lumMod val="75000"/>
                  </a:schemeClr>
                </a:solidFill>
                <a:latin typeface="Times New Roman" panose="02020603050405020304" pitchFamily="18" charset="0"/>
                <a:cs typeface="Times New Roman" panose="02020603050405020304" pitchFamily="18" charset="0"/>
              </a:rPr>
              <a:t>, Леонардо Да Винчи, Рафаэль и Микеланджело</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1600" dirty="0">
                <a:solidFill>
                  <a:schemeClr val="tx2">
                    <a:lumMod val="75000"/>
                  </a:schemeClr>
                </a:solidFill>
                <a:latin typeface="Times New Roman" panose="02020603050405020304" pitchFamily="18" charset="0"/>
                <a:cs typeface="Times New Roman" panose="02020603050405020304" pitchFamily="18" charset="0"/>
                <a:hlinkClick r:id="rId5"/>
              </a:rPr>
              <a:t>https://</a:t>
            </a:r>
            <a:r>
              <a:rPr lang="en-US" sz="1600" dirty="0" smtClean="0">
                <a:solidFill>
                  <a:schemeClr val="tx2">
                    <a:lumMod val="75000"/>
                  </a:schemeClr>
                </a:solidFill>
                <a:latin typeface="Times New Roman" panose="02020603050405020304" pitchFamily="18" charset="0"/>
                <a:cs typeface="Times New Roman" panose="02020603050405020304" pitchFamily="18" charset="0"/>
                <a:hlinkClick r:id="rId5"/>
              </a:rPr>
              <a:t>www.youtube.com/watch?v=r0dEkGsy-7E</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 </a:t>
            </a:r>
          </a:p>
          <a:p>
            <a:r>
              <a:rPr lang="ru-RU" sz="1600" dirty="0" smtClean="0">
                <a:solidFill>
                  <a:schemeClr val="tx2">
                    <a:lumMod val="75000"/>
                  </a:schemeClr>
                </a:solidFill>
                <a:latin typeface="Times New Roman" panose="02020603050405020304" pitchFamily="18" charset="0"/>
                <a:cs typeface="Times New Roman" panose="02020603050405020304" pitchFamily="18" charset="0"/>
              </a:rPr>
              <a:t>4. Эрмитаж</a:t>
            </a:r>
            <a:r>
              <a:rPr lang="ru-RU" sz="1600" dirty="0">
                <a:solidFill>
                  <a:schemeClr val="tx2">
                    <a:lumMod val="75000"/>
                  </a:schemeClr>
                </a:solidFill>
                <a:latin typeface="Times New Roman" panose="02020603050405020304" pitchFamily="18" charset="0"/>
                <a:cs typeface="Times New Roman" panose="02020603050405020304" pitchFamily="18" charset="0"/>
              </a:rPr>
              <a:t>, Петербург - "Большое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путешествие«: </a:t>
            </a:r>
            <a:r>
              <a:rPr lang="ru-RU" sz="1600" dirty="0">
                <a:solidFill>
                  <a:schemeClr val="tx2">
                    <a:lumMod val="75000"/>
                  </a:schemeClr>
                </a:solidFill>
                <a:latin typeface="Times New Roman" panose="02020603050405020304" pitchFamily="18" charset="0"/>
                <a:cs typeface="Times New Roman" panose="02020603050405020304" pitchFamily="18" charset="0"/>
              </a:rPr>
              <a:t>Искусство России</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 </a:t>
            </a:r>
          </a:p>
          <a:p>
            <a:r>
              <a:rPr lang="en-US" sz="1600" dirty="0" smtClean="0">
                <a:solidFill>
                  <a:schemeClr val="tx2">
                    <a:lumMod val="75000"/>
                  </a:schemeClr>
                </a:solidFill>
                <a:latin typeface="Times New Roman" panose="02020603050405020304" pitchFamily="18" charset="0"/>
                <a:cs typeface="Times New Roman" panose="02020603050405020304" pitchFamily="18" charset="0"/>
                <a:hlinkClick r:id="rId6"/>
              </a:rPr>
              <a:t>https</a:t>
            </a:r>
            <a:r>
              <a:rPr lang="en-US" sz="1600" dirty="0">
                <a:solidFill>
                  <a:schemeClr val="tx2">
                    <a:lumMod val="75000"/>
                  </a:schemeClr>
                </a:solidFill>
                <a:latin typeface="Times New Roman" panose="02020603050405020304" pitchFamily="18" charset="0"/>
                <a:cs typeface="Times New Roman" panose="02020603050405020304" pitchFamily="18" charset="0"/>
                <a:hlinkClick r:id="rId6"/>
              </a:rPr>
              <a:t>://</a:t>
            </a:r>
            <a:r>
              <a:rPr lang="en-US" sz="1600" dirty="0" smtClean="0">
                <a:solidFill>
                  <a:schemeClr val="tx2">
                    <a:lumMod val="75000"/>
                  </a:schemeClr>
                </a:solidFill>
                <a:latin typeface="Times New Roman" panose="02020603050405020304" pitchFamily="18" charset="0"/>
                <a:cs typeface="Times New Roman" panose="02020603050405020304" pitchFamily="18" charset="0"/>
                <a:hlinkClick r:id="rId6"/>
              </a:rPr>
              <a:t>www.youtube.com/watch?v=l8q5_VJubWc</a:t>
            </a:r>
            <a:endParaRPr lang="ru-RU" sz="1600" dirty="0" smtClean="0">
              <a:solidFill>
                <a:schemeClr val="tx2">
                  <a:lumMod val="75000"/>
                </a:schemeClr>
              </a:solidFill>
              <a:latin typeface="Times New Roman" panose="02020603050405020304" pitchFamily="18" charset="0"/>
              <a:cs typeface="Times New Roman" panose="02020603050405020304" pitchFamily="18" charset="0"/>
            </a:endParaRPr>
          </a:p>
          <a:p>
            <a:r>
              <a:rPr lang="ru-RU" sz="1600" dirty="0" smtClean="0">
                <a:solidFill>
                  <a:schemeClr val="tx2">
                    <a:lumMod val="75000"/>
                  </a:schemeClr>
                </a:solidFill>
                <a:latin typeface="Times New Roman" panose="02020603050405020304" pitchFamily="18" charset="0"/>
                <a:cs typeface="Times New Roman" panose="02020603050405020304" pitchFamily="18" charset="0"/>
              </a:rPr>
              <a:t>5. Онлайн-экскурсия </a:t>
            </a:r>
            <a:r>
              <a:rPr lang="ru-RU" sz="1600" dirty="0">
                <a:solidFill>
                  <a:schemeClr val="tx2">
                    <a:lumMod val="75000"/>
                  </a:schemeClr>
                </a:solidFill>
                <a:latin typeface="Times New Roman" panose="02020603050405020304" pitchFamily="18" charset="0"/>
                <a:cs typeface="Times New Roman" panose="02020603050405020304" pitchFamily="18" charset="0"/>
              </a:rPr>
              <a:t>"Смотритель в Эрмитаже": часы "Павлин" и Павильонный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зал. </a:t>
            </a:r>
          </a:p>
          <a:p>
            <a:r>
              <a:rPr lang="en-US" sz="1600" dirty="0" smtClean="0">
                <a:solidFill>
                  <a:schemeClr val="tx2">
                    <a:lumMod val="75000"/>
                  </a:schemeClr>
                </a:solidFill>
                <a:latin typeface="Times New Roman" panose="02020603050405020304" pitchFamily="18" charset="0"/>
                <a:cs typeface="Times New Roman" panose="02020603050405020304" pitchFamily="18" charset="0"/>
                <a:hlinkClick r:id="rId7"/>
              </a:rPr>
              <a:t>https</a:t>
            </a:r>
            <a:r>
              <a:rPr lang="en-US" sz="1600" dirty="0">
                <a:solidFill>
                  <a:schemeClr val="tx2">
                    <a:lumMod val="75000"/>
                  </a:schemeClr>
                </a:solidFill>
                <a:latin typeface="Times New Roman" panose="02020603050405020304" pitchFamily="18" charset="0"/>
                <a:cs typeface="Times New Roman" panose="02020603050405020304" pitchFamily="18" charset="0"/>
                <a:hlinkClick r:id="rId7"/>
              </a:rPr>
              <a:t>://</a:t>
            </a:r>
            <a:r>
              <a:rPr lang="en-US" sz="1600" dirty="0" smtClean="0">
                <a:solidFill>
                  <a:schemeClr val="tx2">
                    <a:lumMod val="75000"/>
                  </a:schemeClr>
                </a:solidFill>
                <a:latin typeface="Times New Roman" panose="02020603050405020304" pitchFamily="18" charset="0"/>
                <a:cs typeface="Times New Roman" panose="02020603050405020304" pitchFamily="18" charset="0"/>
                <a:hlinkClick r:id="rId7"/>
              </a:rPr>
              <a:t>www.youtube.com/watch?v=Fzu-C_3WSco</a:t>
            </a:r>
            <a:endParaRPr lang="ru-RU" sz="1600" dirty="0" smtClean="0">
              <a:solidFill>
                <a:schemeClr val="tx2">
                  <a:lumMod val="75000"/>
                </a:schemeClr>
              </a:solidFill>
              <a:latin typeface="Times New Roman" panose="02020603050405020304" pitchFamily="18" charset="0"/>
              <a:cs typeface="Times New Roman" panose="02020603050405020304" pitchFamily="18" charset="0"/>
            </a:endParaRPr>
          </a:p>
          <a:p>
            <a:r>
              <a:rPr lang="ru-RU" sz="1600" dirty="0" smtClean="0">
                <a:solidFill>
                  <a:schemeClr val="tx2">
                    <a:lumMod val="75000"/>
                  </a:schemeClr>
                </a:solidFill>
                <a:latin typeface="Times New Roman" panose="02020603050405020304" pitchFamily="18" charset="0"/>
                <a:cs typeface="Times New Roman" panose="02020603050405020304" pitchFamily="18" charset="0"/>
              </a:rPr>
              <a:t>6. </a:t>
            </a:r>
            <a:r>
              <a:rPr lang="ru-RU" sz="1600" dirty="0">
                <a:solidFill>
                  <a:schemeClr val="tx2">
                    <a:lumMod val="75000"/>
                  </a:schemeClr>
                </a:solidFill>
                <a:latin typeface="Times New Roman" panose="02020603050405020304" pitchFamily="18" charset="0"/>
                <a:cs typeface="Times New Roman" panose="02020603050405020304" pitchFamily="18" charset="0"/>
              </a:rPr>
              <a:t>ЭРМИТАЖ (HD) Музеи Мира. Первая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серия.</a:t>
            </a:r>
            <a:endParaRPr lang="ru-RU" sz="1600" dirty="0">
              <a:solidFill>
                <a:schemeClr val="tx2">
                  <a:lumMod val="75000"/>
                </a:schemeClr>
              </a:solidFill>
              <a:latin typeface="Times New Roman" panose="02020603050405020304" pitchFamily="18" charset="0"/>
              <a:cs typeface="Times New Roman" panose="02020603050405020304" pitchFamily="18" charset="0"/>
            </a:endParaRPr>
          </a:p>
          <a:p>
            <a:r>
              <a:rPr lang="en-US" sz="1600" dirty="0">
                <a:solidFill>
                  <a:schemeClr val="tx2">
                    <a:lumMod val="75000"/>
                  </a:schemeClr>
                </a:solidFill>
                <a:latin typeface="Times New Roman" panose="02020603050405020304" pitchFamily="18" charset="0"/>
                <a:cs typeface="Times New Roman" panose="02020603050405020304" pitchFamily="18" charset="0"/>
                <a:hlinkClick r:id="rId8"/>
              </a:rPr>
              <a:t>https://</a:t>
            </a:r>
            <a:r>
              <a:rPr lang="en-US" sz="1600" dirty="0" smtClean="0">
                <a:solidFill>
                  <a:schemeClr val="tx2">
                    <a:lumMod val="75000"/>
                  </a:schemeClr>
                </a:solidFill>
                <a:latin typeface="Times New Roman" panose="02020603050405020304" pitchFamily="18" charset="0"/>
                <a:cs typeface="Times New Roman" panose="02020603050405020304" pitchFamily="18" charset="0"/>
                <a:hlinkClick r:id="rId8"/>
              </a:rPr>
              <a:t>www.youtube.com/watch?v=IsikYCbIclE</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 </a:t>
            </a:r>
            <a:endParaRPr lang="ru-RU" sz="1600" dirty="0">
              <a:solidFill>
                <a:schemeClr val="tx2">
                  <a:lumMod val="75000"/>
                </a:schemeClr>
              </a:solidFill>
              <a:latin typeface="Times New Roman" panose="02020603050405020304" pitchFamily="18" charset="0"/>
              <a:cs typeface="Times New Roman" panose="02020603050405020304" pitchFamily="18" charset="0"/>
            </a:endParaRPr>
          </a:p>
          <a:p>
            <a:r>
              <a:rPr lang="ru-RU" sz="1600" dirty="0" smtClean="0">
                <a:solidFill>
                  <a:schemeClr val="tx2">
                    <a:lumMod val="75000"/>
                  </a:schemeClr>
                </a:solidFill>
                <a:latin typeface="Times New Roman" panose="02020603050405020304" pitchFamily="18" charset="0"/>
                <a:cs typeface="Times New Roman" panose="02020603050405020304" pitchFamily="18" charset="0"/>
              </a:rPr>
              <a:t>7. </a:t>
            </a:r>
            <a:r>
              <a:rPr lang="ru-RU" sz="1600" dirty="0">
                <a:solidFill>
                  <a:schemeClr val="tx2">
                    <a:lumMod val="75000"/>
                  </a:schemeClr>
                </a:solidFill>
                <a:latin typeface="Times New Roman" panose="02020603050405020304" pitchFamily="18" charset="0"/>
                <a:cs typeface="Times New Roman" panose="02020603050405020304" pitchFamily="18" charset="0"/>
              </a:rPr>
              <a:t>Секреты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Эрмитажа.</a:t>
            </a:r>
            <a:endParaRPr lang="ru-RU" sz="1600" dirty="0">
              <a:solidFill>
                <a:schemeClr val="tx2">
                  <a:lumMod val="75000"/>
                </a:schemeClr>
              </a:solidFill>
              <a:latin typeface="Times New Roman" panose="02020603050405020304" pitchFamily="18" charset="0"/>
              <a:cs typeface="Times New Roman" panose="02020603050405020304" pitchFamily="18" charset="0"/>
            </a:endParaRPr>
          </a:p>
          <a:p>
            <a:r>
              <a:rPr lang="en-US" sz="1600" dirty="0">
                <a:solidFill>
                  <a:schemeClr val="tx2">
                    <a:lumMod val="75000"/>
                  </a:schemeClr>
                </a:solidFill>
                <a:latin typeface="Times New Roman" panose="02020603050405020304" pitchFamily="18" charset="0"/>
                <a:cs typeface="Times New Roman" panose="02020603050405020304" pitchFamily="18" charset="0"/>
                <a:hlinkClick r:id="rId9"/>
              </a:rPr>
              <a:t>https://</a:t>
            </a:r>
            <a:r>
              <a:rPr lang="en-US" sz="1600" dirty="0" smtClean="0">
                <a:solidFill>
                  <a:schemeClr val="tx2">
                    <a:lumMod val="75000"/>
                  </a:schemeClr>
                </a:solidFill>
                <a:latin typeface="Times New Roman" panose="02020603050405020304" pitchFamily="18" charset="0"/>
                <a:cs typeface="Times New Roman" panose="02020603050405020304" pitchFamily="18" charset="0"/>
                <a:hlinkClick r:id="rId9"/>
              </a:rPr>
              <a:t>www.youtube.com/watch?v=olIR8MGg5nI</a:t>
            </a:r>
            <a:endParaRPr lang="ru-RU" sz="1600" dirty="0" smtClean="0">
              <a:solidFill>
                <a:schemeClr val="tx2">
                  <a:lumMod val="75000"/>
                </a:schemeClr>
              </a:solidFill>
              <a:latin typeface="Times New Roman" panose="02020603050405020304" pitchFamily="18" charset="0"/>
              <a:cs typeface="Times New Roman" panose="02020603050405020304" pitchFamily="18" charset="0"/>
            </a:endParaRPr>
          </a:p>
          <a:p>
            <a:r>
              <a:rPr lang="ru-RU" sz="1600" dirty="0" smtClean="0">
                <a:solidFill>
                  <a:schemeClr val="tx2">
                    <a:lumMod val="75000"/>
                  </a:schemeClr>
                </a:solidFill>
                <a:latin typeface="Times New Roman" panose="02020603050405020304" pitchFamily="18" charset="0"/>
                <a:cs typeface="Times New Roman" panose="02020603050405020304" pitchFamily="18" charset="0"/>
              </a:rPr>
              <a:t>8. </a:t>
            </a:r>
            <a:r>
              <a:rPr lang="ru-RU" sz="1600" dirty="0">
                <a:solidFill>
                  <a:schemeClr val="tx2">
                    <a:lumMod val="75000"/>
                  </a:schemeClr>
                </a:solidFill>
                <a:latin typeface="Times New Roman" panose="02020603050405020304" pitchFamily="18" charset="0"/>
                <a:cs typeface="Times New Roman" panose="02020603050405020304" pitchFamily="18" charset="0"/>
              </a:rPr>
              <a:t>Невидимый Эрмитаж. Что хранят запасники главного музея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страны.</a:t>
            </a:r>
            <a:endParaRPr lang="ru-RU" sz="1600" dirty="0">
              <a:solidFill>
                <a:schemeClr val="tx2">
                  <a:lumMod val="75000"/>
                </a:schemeClr>
              </a:solidFill>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hlinkClick r:id="rId10"/>
              </a:rPr>
              <a:t>https</a:t>
            </a:r>
            <a:r>
              <a:rPr lang="en-US" sz="1600" dirty="0">
                <a:latin typeface="Times New Roman" panose="02020603050405020304" pitchFamily="18" charset="0"/>
                <a:cs typeface="Times New Roman" panose="02020603050405020304" pitchFamily="18" charset="0"/>
                <a:hlinkClick r:id="rId10"/>
              </a:rPr>
              <a:t>://www.youtube.com/watch?v=_</a:t>
            </a:r>
            <a:r>
              <a:rPr lang="en-US" sz="1600" dirty="0" smtClean="0">
                <a:latin typeface="Times New Roman" panose="02020603050405020304" pitchFamily="18" charset="0"/>
                <a:cs typeface="Times New Roman" panose="02020603050405020304" pitchFamily="18" charset="0"/>
                <a:hlinkClick r:id="rId10"/>
              </a:rPr>
              <a:t>F2mgLay7RY</a:t>
            </a:r>
            <a:r>
              <a:rPr lang="ru-RU" sz="1600" dirty="0" smtClean="0">
                <a:latin typeface="Times New Roman" panose="02020603050405020304" pitchFamily="18" charset="0"/>
                <a:cs typeface="Times New Roman" panose="02020603050405020304" pitchFamily="18" charset="0"/>
              </a:rPr>
              <a:t> </a:t>
            </a:r>
            <a:endParaRPr lang="ru-RU" sz="16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6260123" y="222738"/>
            <a:ext cx="5559364"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Подборка фильмов</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80535" y="3974122"/>
            <a:ext cx="3938952" cy="2625968"/>
          </a:xfrm>
          <a:prstGeom prst="ellipse">
            <a:avLst/>
          </a:prstGeom>
          <a:ln>
            <a:noFill/>
          </a:ln>
          <a:effectLst>
            <a:softEdge rad="112500"/>
          </a:effectLst>
        </p:spPr>
      </p:pic>
    </p:spTree>
    <p:extLst>
      <p:ext uri="{BB962C8B-B14F-4D97-AF65-F5344CB8AC3E}">
        <p14:creationId xmlns:p14="http://schemas.microsoft.com/office/powerpoint/2010/main" val="42455957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Скругленный прямоугольник 5"/>
          <p:cNvSpPr/>
          <p:nvPr/>
        </p:nvSpPr>
        <p:spPr>
          <a:xfrm>
            <a:off x="8276491" y="222738"/>
            <a:ext cx="3542995"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Литература</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433754" y="1372608"/>
            <a:ext cx="11385732" cy="5098530"/>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002060"/>
                </a:solidFill>
                <a:latin typeface="Times New Roman" panose="02020603050405020304" pitchFamily="18" charset="0"/>
                <a:cs typeface="Times New Roman" panose="02020603050405020304" pitchFamily="18" charset="0"/>
              </a:rPr>
              <a:t>1. </a:t>
            </a:r>
            <a:r>
              <a:rPr lang="ru-RU" sz="1400" b="1" dirty="0" smtClean="0">
                <a:solidFill>
                  <a:srgbClr val="002060"/>
                </a:solidFill>
                <a:latin typeface="Times New Roman" panose="02020603050405020304" pitchFamily="18" charset="0"/>
                <a:cs typeface="Times New Roman" panose="02020603050405020304" pitchFamily="18" charset="0"/>
              </a:rPr>
              <a:t>Арсеньева</a:t>
            </a:r>
            <a:r>
              <a:rPr lang="ru-RU" sz="1400" b="1" dirty="0">
                <a:solidFill>
                  <a:srgbClr val="002060"/>
                </a:solidFill>
                <a:latin typeface="Times New Roman" panose="02020603050405020304" pitchFamily="18" charset="0"/>
                <a:cs typeface="Times New Roman" panose="02020603050405020304" pitchFamily="18" charset="0"/>
              </a:rPr>
              <a:t>, Д</a:t>
            </a:r>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a:solidFill>
                  <a:srgbClr val="002060"/>
                </a:solidFill>
                <a:latin typeface="Times New Roman" panose="02020603050405020304" pitchFamily="18" charset="0"/>
                <a:cs typeface="Times New Roman" panose="02020603050405020304" pitchFamily="18" charset="0"/>
              </a:rPr>
              <a:t>Эрмитаж. С этажа на этаж / Дина Арсеньева. - Москва : Фома, 2014. - 23 с. : ил. </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2. </a:t>
            </a:r>
            <a:r>
              <a:rPr lang="ru-RU" sz="1400" b="1" dirty="0" smtClean="0">
                <a:solidFill>
                  <a:srgbClr val="002060"/>
                </a:solidFill>
                <a:latin typeface="Times New Roman" panose="02020603050405020304" pitchFamily="18" charset="0"/>
                <a:cs typeface="Times New Roman" panose="02020603050405020304" pitchFamily="18" charset="0"/>
              </a:rPr>
              <a:t>Варшавский</a:t>
            </a:r>
            <a:r>
              <a:rPr lang="ru-RU" sz="1400" b="1" dirty="0">
                <a:solidFill>
                  <a:srgbClr val="002060"/>
                </a:solidFill>
                <a:latin typeface="Times New Roman" panose="02020603050405020304" pitchFamily="18" charset="0"/>
                <a:cs typeface="Times New Roman" panose="02020603050405020304" pitchFamily="18" charset="0"/>
              </a:rPr>
              <a:t>, С. П.</a:t>
            </a:r>
          </a:p>
          <a:p>
            <a:r>
              <a:rPr lang="ru-RU" sz="1400" dirty="0">
                <a:solidFill>
                  <a:srgbClr val="002060"/>
                </a:solidFill>
                <a:latin typeface="Times New Roman" panose="02020603050405020304" pitchFamily="18" charset="0"/>
                <a:cs typeface="Times New Roman" panose="02020603050405020304" pitchFamily="18" charset="0"/>
              </a:rPr>
              <a:t>Подвиг Эрмитажа : Государственный Эрмитаж в годы Великой Отечественной войны / Сергей Варшавский, Ю. </a:t>
            </a:r>
            <a:r>
              <a:rPr lang="ru-RU" sz="1400" dirty="0" err="1">
                <a:solidFill>
                  <a:srgbClr val="002060"/>
                </a:solidFill>
                <a:latin typeface="Times New Roman" panose="02020603050405020304" pitchFamily="18" charset="0"/>
                <a:cs typeface="Times New Roman" panose="02020603050405020304" pitchFamily="18" charset="0"/>
              </a:rPr>
              <a:t>Рест</a:t>
            </a:r>
            <a:r>
              <a:rPr lang="ru-RU" sz="1400" dirty="0">
                <a:solidFill>
                  <a:srgbClr val="002060"/>
                </a:solidFill>
                <a:latin typeface="Times New Roman" panose="02020603050405020304" pitchFamily="18" charset="0"/>
                <a:cs typeface="Times New Roman" panose="02020603050405020304" pitchFamily="18" charset="0"/>
              </a:rPr>
              <a:t>. - Ленинград : Сов. художник, 1969. - 188 с. : ил.</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3. </a:t>
            </a:r>
            <a:r>
              <a:rPr lang="ru-RU" sz="1400" b="1" dirty="0" smtClean="0">
                <a:solidFill>
                  <a:srgbClr val="002060"/>
                </a:solidFill>
                <a:latin typeface="Times New Roman" panose="02020603050405020304" pitchFamily="18" charset="0"/>
                <a:cs typeface="Times New Roman" panose="02020603050405020304" pitchFamily="18" charset="0"/>
              </a:rPr>
              <a:t>Воронихина</a:t>
            </a:r>
            <a:r>
              <a:rPr lang="ru-RU" sz="1400" b="1" dirty="0">
                <a:solidFill>
                  <a:srgbClr val="002060"/>
                </a:solidFill>
                <a:latin typeface="Times New Roman" panose="02020603050405020304" pitchFamily="18" charset="0"/>
                <a:cs typeface="Times New Roman" panose="02020603050405020304" pitchFamily="18" charset="0"/>
              </a:rPr>
              <a:t>, Л. Н.</a:t>
            </a:r>
          </a:p>
          <a:p>
            <a:r>
              <a:rPr lang="ru-RU" sz="1400" dirty="0">
                <a:solidFill>
                  <a:srgbClr val="002060"/>
                </a:solidFill>
                <a:latin typeface="Times New Roman" panose="02020603050405020304" pitchFamily="18" charset="0"/>
                <a:cs typeface="Times New Roman" panose="02020603050405020304" pitchFamily="18" charset="0"/>
              </a:rPr>
              <a:t>Государственный Эрмитаж / Людмила Воронихина. – [2-е изд., </a:t>
            </a:r>
            <a:r>
              <a:rPr lang="ru-RU" sz="1400" dirty="0" err="1">
                <a:solidFill>
                  <a:srgbClr val="002060"/>
                </a:solidFill>
                <a:latin typeface="Times New Roman" panose="02020603050405020304" pitchFamily="18" charset="0"/>
                <a:cs typeface="Times New Roman" panose="02020603050405020304" pitchFamily="18" charset="0"/>
              </a:rPr>
              <a:t>испр</a:t>
            </a:r>
            <a:r>
              <a:rPr lang="ru-RU" sz="1400" dirty="0">
                <a:solidFill>
                  <a:srgbClr val="002060"/>
                </a:solidFill>
                <a:latin typeface="Times New Roman" panose="02020603050405020304" pitchFamily="18" charset="0"/>
                <a:cs typeface="Times New Roman" panose="02020603050405020304" pitchFamily="18" charset="0"/>
              </a:rPr>
              <a:t>. и </a:t>
            </a:r>
            <a:r>
              <a:rPr lang="ru-RU" sz="1400" dirty="0" err="1">
                <a:solidFill>
                  <a:srgbClr val="002060"/>
                </a:solidFill>
                <a:latin typeface="Times New Roman" panose="02020603050405020304" pitchFamily="18" charset="0"/>
                <a:cs typeface="Times New Roman" panose="02020603050405020304" pitchFamily="18" charset="0"/>
              </a:rPr>
              <a:t>доп</a:t>
            </a:r>
            <a:r>
              <a:rPr lang="ru-RU" sz="1400" dirty="0">
                <a:solidFill>
                  <a:srgbClr val="002060"/>
                </a:solidFill>
                <a:latin typeface="Times New Roman" panose="02020603050405020304" pitchFamily="18" charset="0"/>
                <a:cs typeface="Times New Roman" panose="02020603050405020304" pitchFamily="18" charset="0"/>
              </a:rPr>
              <a:t>]. - Москва : Искусство, 1992. - 399 с. : ил. </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a:solidFill>
                  <a:srgbClr val="002060"/>
                </a:solidFill>
                <a:latin typeface="Times New Roman" panose="02020603050405020304" pitchFamily="18" charset="0"/>
                <a:cs typeface="Times New Roman" panose="02020603050405020304" pitchFamily="18" charset="0"/>
              </a:rPr>
              <a:t>4. Государственный Эрмитаж : альбом / вступ. ст. и сост. Б. Пиотровского. - Москва : Изобразительное искусство, 1999. – 140 с. : ил. </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a:solidFill>
                  <a:srgbClr val="002060"/>
                </a:solidFill>
                <a:latin typeface="Times New Roman" panose="02020603050405020304" pitchFamily="18" charset="0"/>
                <a:cs typeface="Times New Roman" panose="02020603050405020304" pitchFamily="18" charset="0"/>
              </a:rPr>
              <a:t>5. Государственный Эрмитаж : альбом / вступ. ст. и сост. Б. Пиотровского. - Москва : Изобразительное искусство, 1999. – 140 с. : ил. </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a:solidFill>
                  <a:srgbClr val="002060"/>
                </a:solidFill>
                <a:latin typeface="Times New Roman" panose="02020603050405020304" pitchFamily="18" charset="0"/>
                <a:cs typeface="Times New Roman" panose="02020603050405020304" pitchFamily="18" charset="0"/>
              </a:rPr>
              <a:t>6. Государственный Эрмитаж. Живопись : [альбом] / </a:t>
            </a:r>
            <a:r>
              <a:rPr lang="ru-RU" sz="1400" dirty="0" err="1">
                <a:solidFill>
                  <a:srgbClr val="002060"/>
                </a:solidFill>
                <a:latin typeface="Times New Roman" panose="02020603050405020304" pitchFamily="18" charset="0"/>
                <a:cs typeface="Times New Roman" panose="02020603050405020304" pitchFamily="18" charset="0"/>
              </a:rPr>
              <a:t>худож</a:t>
            </a:r>
            <a:r>
              <a:rPr lang="ru-RU" sz="1400" dirty="0">
                <a:solidFill>
                  <a:srgbClr val="002060"/>
                </a:solidFill>
                <a:latin typeface="Times New Roman" panose="02020603050405020304" pitchFamily="18" charset="0"/>
                <a:cs typeface="Times New Roman" panose="02020603050405020304" pitchFamily="18" charset="0"/>
              </a:rPr>
              <a:t>. Б. Воронецкий. – [Изд. 4-е]. - Москва : Советский художник, 1964. – 106 с. : ил.</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a:solidFill>
                  <a:srgbClr val="002060"/>
                </a:solidFill>
                <a:latin typeface="Times New Roman" panose="02020603050405020304" pitchFamily="18" charset="0"/>
                <a:cs typeface="Times New Roman" panose="02020603050405020304" pitchFamily="18" charset="0"/>
              </a:rPr>
              <a:t>7. Государственный Эрмитаж. Западноевропейская скульптура XV-XX веков / вступ. ст. З.В. Зарецкой, Н.К. Косаревой. - Москва : Изобразительное искусство, 1960. – 208 с. : ил.</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a:solidFill>
                  <a:srgbClr val="002060"/>
                </a:solidFill>
                <a:latin typeface="Times New Roman" panose="02020603050405020304" pitchFamily="18" charset="0"/>
                <a:cs typeface="Times New Roman" panose="02020603050405020304" pitchFamily="18" charset="0"/>
              </a:rPr>
              <a:t>8. Государственный Эрмитаж (Санкт-Петербург). Отдел западноевропейского искусства : каталог живописи : [в 2 т.] / Государственный Эрмитаж ; [науч. ред. В. Ф. Левинсон-Лессинг]. - Ленинград : Искусство, 1958. – 990 с.</a:t>
            </a:r>
          </a:p>
          <a:p>
            <a:pPr algn="ctr"/>
            <a:endParaRPr lang="ru-RU"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4811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Объект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1693" y="314429"/>
            <a:ext cx="6705599" cy="4096003"/>
          </a:xfrm>
          <a:ln w="19050">
            <a:solidFill>
              <a:schemeClr val="accent2">
                <a:lumMod val="75000"/>
              </a:schemeClr>
            </a:solidFill>
          </a:ln>
        </p:spPr>
      </p:pic>
      <p:sp>
        <p:nvSpPr>
          <p:cNvPr id="5" name="Скругленный прямоугольник 4"/>
          <p:cNvSpPr/>
          <p:nvPr/>
        </p:nvSpPr>
        <p:spPr>
          <a:xfrm>
            <a:off x="187569" y="4618892"/>
            <a:ext cx="11816862" cy="2086707"/>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2">
                    <a:lumMod val="75000"/>
                  </a:schemeClr>
                </a:solidFill>
                <a:latin typeface="Times New Roman" panose="02020603050405020304" pitchFamily="18" charset="0"/>
                <a:cs typeface="Times New Roman" panose="02020603050405020304" pitchFamily="18" charset="0"/>
              </a:rPr>
              <a:t>Эрмитаж в Санкт-Петербурге</a:t>
            </a:r>
            <a:r>
              <a:rPr lang="ru-RU" dirty="0">
                <a:solidFill>
                  <a:schemeClr val="tx2">
                    <a:lumMod val="75000"/>
                  </a:schemeClr>
                </a:solidFill>
                <a:latin typeface="Times New Roman" panose="02020603050405020304" pitchFamily="18" charset="0"/>
                <a:cs typeface="Times New Roman" panose="02020603050405020304" pitchFamily="18" charset="0"/>
              </a:rPr>
              <a:t> – российский музейный комплекс мирового значения, первые здания которого были заложены при </a:t>
            </a:r>
            <a:r>
              <a:rPr lang="ru-RU" b="1" dirty="0">
                <a:solidFill>
                  <a:schemeClr val="tx2">
                    <a:lumMod val="75000"/>
                  </a:schemeClr>
                </a:solidFill>
                <a:latin typeface="Times New Roman" panose="02020603050405020304" pitchFamily="18" charset="0"/>
                <a:cs typeface="Times New Roman" panose="02020603050405020304" pitchFamily="18" charset="0"/>
              </a:rPr>
              <a:t>императрице Елизавете</a:t>
            </a:r>
            <a:r>
              <a:rPr lang="ru-RU" dirty="0">
                <a:solidFill>
                  <a:schemeClr val="tx2">
                    <a:lumMod val="75000"/>
                  </a:schemeClr>
                </a:solidFill>
                <a:latin typeface="Times New Roman" panose="02020603050405020304" pitchFamily="18" charset="0"/>
                <a:cs typeface="Times New Roman" panose="02020603050405020304" pitchFamily="18" charset="0"/>
              </a:rPr>
              <a:t>. До сих пор изящность и гениальность Эрмитажа вызывают восторг у многих современных экспертов. Основы коллекции были собраны еще при </a:t>
            </a:r>
            <a:r>
              <a:rPr lang="ru-RU" b="1" dirty="0">
                <a:solidFill>
                  <a:schemeClr val="tx2">
                    <a:lumMod val="75000"/>
                  </a:schemeClr>
                </a:solidFill>
                <a:latin typeface="Times New Roman" panose="02020603050405020304" pitchFamily="18" charset="0"/>
                <a:cs typeface="Times New Roman" panose="02020603050405020304" pitchFamily="18" charset="0"/>
              </a:rPr>
              <a:t>Екатерине II</a:t>
            </a:r>
            <a:r>
              <a:rPr lang="ru-RU" dirty="0">
                <a:solidFill>
                  <a:schemeClr val="tx2">
                    <a:lumMod val="75000"/>
                  </a:schemeClr>
                </a:solidFill>
                <a:latin typeface="Times New Roman" panose="02020603050405020304" pitchFamily="18" charset="0"/>
                <a:cs typeface="Times New Roman" panose="02020603050405020304" pitchFamily="18" charset="0"/>
              </a:rPr>
              <a:t>, по ее же приказу отстраивались отдельные здания для хранения произведений живописи, скульптуры и декоративно-прикладного искусства. Сегодняшний комплекс включает </a:t>
            </a:r>
            <a:r>
              <a:rPr lang="ru-RU" b="1" dirty="0">
                <a:solidFill>
                  <a:schemeClr val="tx2">
                    <a:lumMod val="75000"/>
                  </a:schemeClr>
                </a:solidFill>
                <a:latin typeface="Times New Roman" panose="02020603050405020304" pitchFamily="18" charset="0"/>
                <a:cs typeface="Times New Roman" panose="02020603050405020304" pitchFamily="18" charset="0"/>
              </a:rPr>
              <a:t>пять исторических зданий </a:t>
            </a:r>
            <a:r>
              <a:rPr lang="ru-RU" dirty="0">
                <a:solidFill>
                  <a:schemeClr val="tx2">
                    <a:lumMod val="75000"/>
                  </a:schemeClr>
                </a:solidFill>
                <a:latin typeface="Times New Roman" panose="02020603050405020304" pitchFamily="18" charset="0"/>
                <a:cs typeface="Times New Roman" panose="02020603050405020304" pitchFamily="18" charset="0"/>
              </a:rPr>
              <a:t>на Дворцовой площади, среди которых Зимний </a:t>
            </a:r>
            <a:r>
              <a:rPr lang="ru-RU" dirty="0" smtClean="0">
                <a:solidFill>
                  <a:schemeClr val="tx2">
                    <a:lumMod val="75000"/>
                  </a:schemeClr>
                </a:solidFill>
                <a:latin typeface="Times New Roman" panose="02020603050405020304" pitchFamily="18" charset="0"/>
                <a:cs typeface="Times New Roman" panose="02020603050405020304" pitchFamily="18" charset="0"/>
              </a:rPr>
              <a:t>дворец, дворец </a:t>
            </a:r>
            <a:r>
              <a:rPr lang="ru-RU" dirty="0">
                <a:solidFill>
                  <a:schemeClr val="tx2">
                    <a:lumMod val="75000"/>
                  </a:schemeClr>
                </a:solidFill>
                <a:latin typeface="Times New Roman" panose="02020603050405020304" pitchFamily="18" charset="0"/>
                <a:cs typeface="Times New Roman" panose="02020603050405020304" pitchFamily="18" charset="0"/>
              </a:rPr>
              <a:t>Меншикова на Университетской набережной и здание Главного </a:t>
            </a:r>
            <a:r>
              <a:rPr lang="ru-RU" dirty="0" smtClean="0">
                <a:solidFill>
                  <a:schemeClr val="tx2">
                    <a:lumMod val="75000"/>
                  </a:schemeClr>
                </a:solidFill>
                <a:latin typeface="Times New Roman" panose="02020603050405020304" pitchFamily="18" charset="0"/>
                <a:cs typeface="Times New Roman" panose="02020603050405020304" pitchFamily="18" charset="0"/>
              </a:rPr>
              <a:t>штаба.</a:t>
            </a:r>
            <a:endParaRPr lang="ru-RU"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9805" y="1174864"/>
            <a:ext cx="4389682" cy="3235568"/>
          </a:xfrm>
          <a:prstGeom prst="rect">
            <a:avLst/>
          </a:prstGeom>
          <a:ln w="28575">
            <a:solidFill>
              <a:schemeClr val="accent2">
                <a:lumMod val="75000"/>
              </a:schemeClr>
            </a:solidFill>
          </a:ln>
        </p:spPr>
      </p:pic>
      <p:sp>
        <p:nvSpPr>
          <p:cNvPr id="8" name="Скругленный прямоугольник 7"/>
          <p:cNvSpPr/>
          <p:nvPr/>
        </p:nvSpPr>
        <p:spPr>
          <a:xfrm>
            <a:off x="9205239" y="222738"/>
            <a:ext cx="2614248"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История</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35509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Скругленный прямоугольник 5"/>
          <p:cNvSpPr/>
          <p:nvPr/>
        </p:nvSpPr>
        <p:spPr>
          <a:xfrm>
            <a:off x="8276491" y="222738"/>
            <a:ext cx="3542995"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Литература</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433754" y="1372608"/>
            <a:ext cx="11385732" cy="5098530"/>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002060"/>
                </a:solidFill>
                <a:latin typeface="Times New Roman" panose="02020603050405020304" pitchFamily="18" charset="0"/>
                <a:cs typeface="Times New Roman" panose="02020603050405020304" pitchFamily="18" charset="0"/>
              </a:rPr>
              <a:t>9. </a:t>
            </a:r>
            <a:r>
              <a:rPr lang="ru-RU" sz="1400" b="1" dirty="0" err="1" smtClean="0">
                <a:solidFill>
                  <a:srgbClr val="002060"/>
                </a:solidFill>
                <a:latin typeface="Times New Roman" panose="02020603050405020304" pitchFamily="18" charset="0"/>
                <a:cs typeface="Times New Roman" panose="02020603050405020304" pitchFamily="18" charset="0"/>
              </a:rPr>
              <a:t>Грицай</a:t>
            </a:r>
            <a:r>
              <a:rPr lang="ru-RU" sz="1400" b="1" dirty="0">
                <a:solidFill>
                  <a:srgbClr val="002060"/>
                </a:solidFill>
                <a:latin typeface="Times New Roman" panose="02020603050405020304" pitchFamily="18" charset="0"/>
                <a:cs typeface="Times New Roman" panose="02020603050405020304" pitchFamily="18" charset="0"/>
              </a:rPr>
              <a:t>, Н. И.</a:t>
            </a:r>
          </a:p>
          <a:p>
            <a:r>
              <a:rPr lang="ru-RU" sz="1400" dirty="0">
                <a:solidFill>
                  <a:srgbClr val="002060"/>
                </a:solidFill>
                <a:latin typeface="Times New Roman" panose="02020603050405020304" pitchFamily="18" charset="0"/>
                <a:cs typeface="Times New Roman" panose="02020603050405020304" pitchFamily="18" charset="0"/>
              </a:rPr>
              <a:t>Фламандская живопись XVII века : очерк-путеводитель / Наталия </a:t>
            </a:r>
            <a:r>
              <a:rPr lang="ru-RU" sz="1400" dirty="0" err="1">
                <a:solidFill>
                  <a:srgbClr val="002060"/>
                </a:solidFill>
                <a:latin typeface="Times New Roman" panose="02020603050405020304" pitchFamily="18" charset="0"/>
                <a:cs typeface="Times New Roman" panose="02020603050405020304" pitchFamily="18" charset="0"/>
              </a:rPr>
              <a:t>Грицай</a:t>
            </a:r>
            <a:r>
              <a:rPr lang="ru-RU" sz="1400" dirty="0">
                <a:solidFill>
                  <a:srgbClr val="002060"/>
                </a:solidFill>
                <a:latin typeface="Times New Roman" panose="02020603050405020304" pitchFamily="18" charset="0"/>
                <a:cs typeface="Times New Roman" panose="02020603050405020304" pitchFamily="18" charset="0"/>
              </a:rPr>
              <a:t>. – [Изд. 2-е]. – Ленинград : Искусство, 1990. - 190 с. : ил. - (Эрмитаж). </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10. </a:t>
            </a:r>
            <a:r>
              <a:rPr lang="ru-RU" sz="1400" b="1" dirty="0" err="1" smtClean="0">
                <a:solidFill>
                  <a:srgbClr val="002060"/>
                </a:solidFill>
                <a:latin typeface="Times New Roman" panose="02020603050405020304" pitchFamily="18" charset="0"/>
                <a:cs typeface="Times New Roman" panose="02020603050405020304" pitchFamily="18" charset="0"/>
              </a:rPr>
              <a:t>Губчевский</a:t>
            </a:r>
            <a:r>
              <a:rPr lang="ru-RU" sz="1400" b="1" dirty="0">
                <a:solidFill>
                  <a:srgbClr val="002060"/>
                </a:solidFill>
                <a:latin typeface="Times New Roman" panose="02020603050405020304" pitchFamily="18" charset="0"/>
                <a:cs typeface="Times New Roman" panose="02020603050405020304" pitchFamily="18" charset="0"/>
              </a:rPr>
              <a:t>, П. Ф. </a:t>
            </a:r>
          </a:p>
          <a:p>
            <a:r>
              <a:rPr lang="ru-RU" sz="1400" dirty="0">
                <a:solidFill>
                  <a:srgbClr val="002060"/>
                </a:solidFill>
                <a:latin typeface="Times New Roman" panose="02020603050405020304" pitchFamily="18" charset="0"/>
                <a:cs typeface="Times New Roman" panose="02020603050405020304" pitchFamily="18" charset="0"/>
              </a:rPr>
              <a:t>Государственный Эрмитаж : живопись / Павел </a:t>
            </a:r>
            <a:r>
              <a:rPr lang="ru-RU" sz="1400" dirty="0" err="1">
                <a:solidFill>
                  <a:srgbClr val="002060"/>
                </a:solidFill>
                <a:latin typeface="Times New Roman" panose="02020603050405020304" pitchFamily="18" charset="0"/>
                <a:cs typeface="Times New Roman" panose="02020603050405020304" pitchFamily="18" charset="0"/>
              </a:rPr>
              <a:t>Губчевский</a:t>
            </a:r>
            <a:r>
              <a:rPr lang="ru-RU" sz="1400" dirty="0">
                <a:solidFill>
                  <a:srgbClr val="002060"/>
                </a:solidFill>
                <a:latin typeface="Times New Roman" panose="02020603050405020304" pitchFamily="18" charset="0"/>
                <a:cs typeface="Times New Roman" panose="02020603050405020304" pitchFamily="18" charset="0"/>
              </a:rPr>
              <a:t>. - [8-е изд.]. - </a:t>
            </a:r>
            <a:r>
              <a:rPr lang="ru-RU" sz="1400" dirty="0" err="1">
                <a:solidFill>
                  <a:srgbClr val="002060"/>
                </a:solidFill>
                <a:latin typeface="Times New Roman" panose="02020603050405020304" pitchFamily="18" charset="0"/>
                <a:cs typeface="Times New Roman" panose="02020603050405020304" pitchFamily="18" charset="0"/>
              </a:rPr>
              <a:t>Ленингад</a:t>
            </a:r>
            <a:r>
              <a:rPr lang="ru-RU" sz="1400" dirty="0">
                <a:solidFill>
                  <a:srgbClr val="002060"/>
                </a:solidFill>
                <a:latin typeface="Times New Roman" panose="02020603050405020304" pitchFamily="18" charset="0"/>
                <a:cs typeface="Times New Roman" panose="02020603050405020304" pitchFamily="18" charset="0"/>
              </a:rPr>
              <a:t> : Аврора, 1970. – 112 с. : ил.</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11. Екатерина </a:t>
            </a:r>
            <a:r>
              <a:rPr lang="ru-RU" sz="1400" dirty="0">
                <a:solidFill>
                  <a:srgbClr val="002060"/>
                </a:solidFill>
                <a:latin typeface="Times New Roman" panose="02020603050405020304" pitchFamily="18" charset="0"/>
                <a:cs typeface="Times New Roman" panose="02020603050405020304" pitchFamily="18" charset="0"/>
              </a:rPr>
              <a:t>Великая / [авт.-сост. : Светлана Бестужева-Лада]. - Москва : </a:t>
            </a:r>
            <a:r>
              <a:rPr lang="ru-RU" sz="1400" dirty="0" err="1">
                <a:solidFill>
                  <a:srgbClr val="002060"/>
                </a:solidFill>
                <a:latin typeface="Times New Roman" panose="02020603050405020304" pitchFamily="18" charset="0"/>
                <a:cs typeface="Times New Roman" panose="02020603050405020304" pitchFamily="18" charset="0"/>
              </a:rPr>
              <a:t>КоЛибри</a:t>
            </a:r>
            <a:r>
              <a:rPr lang="ru-RU" sz="1400" dirty="0">
                <a:solidFill>
                  <a:srgbClr val="002060"/>
                </a:solidFill>
                <a:latin typeface="Times New Roman" panose="02020603050405020304" pitchFamily="18" charset="0"/>
                <a:cs typeface="Times New Roman" panose="02020603050405020304" pitchFamily="18" charset="0"/>
              </a:rPr>
              <a:t>, 2015. - 126 с. : </a:t>
            </a:r>
            <a:r>
              <a:rPr lang="ru-RU" sz="1400" dirty="0" err="1">
                <a:solidFill>
                  <a:srgbClr val="002060"/>
                </a:solidFill>
                <a:latin typeface="Times New Roman" panose="02020603050405020304" pitchFamily="18" charset="0"/>
                <a:cs typeface="Times New Roman" panose="02020603050405020304" pitchFamily="18" charset="0"/>
              </a:rPr>
              <a:t>портр</a:t>
            </a:r>
            <a:r>
              <a:rPr lang="ru-RU" sz="1400" dirty="0">
                <a:solidFill>
                  <a:srgbClr val="002060"/>
                </a:solidFill>
                <a:latin typeface="Times New Roman" panose="02020603050405020304" pitchFamily="18" charset="0"/>
                <a:cs typeface="Times New Roman" panose="02020603050405020304" pitchFamily="18" charset="0"/>
              </a:rPr>
              <a:t>. - (История за час).</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12. Западноевропейская </a:t>
            </a:r>
            <a:r>
              <a:rPr lang="ru-RU" sz="1400" dirty="0">
                <a:solidFill>
                  <a:srgbClr val="002060"/>
                </a:solidFill>
                <a:latin typeface="Times New Roman" panose="02020603050405020304" pitchFamily="18" charset="0"/>
                <a:cs typeface="Times New Roman" panose="02020603050405020304" pitchFamily="18" charset="0"/>
              </a:rPr>
              <a:t>графика XV-XX веков : сборник статей / Государственный ордена Ленина Эрмитаж. - Ленинград : Искусство, 1985. - 198 с. : ил.</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13. </a:t>
            </a:r>
            <a:r>
              <a:rPr lang="ru-RU" sz="1400" b="1" dirty="0" smtClean="0">
                <a:solidFill>
                  <a:srgbClr val="002060"/>
                </a:solidFill>
                <a:latin typeface="Times New Roman" panose="02020603050405020304" pitchFamily="18" charset="0"/>
                <a:cs typeface="Times New Roman" panose="02020603050405020304" pitchFamily="18" charset="0"/>
              </a:rPr>
              <a:t>К</a:t>
            </a:r>
            <a:r>
              <a:rPr lang="ru-RU" sz="1400" b="1" dirty="0">
                <a:solidFill>
                  <a:srgbClr val="002060"/>
                </a:solidFill>
                <a:latin typeface="Times New Roman" panose="02020603050405020304" pitchFamily="18" charset="0"/>
                <a:cs typeface="Times New Roman" panose="02020603050405020304" pitchFamily="18" charset="0"/>
              </a:rPr>
              <a:t>. </a:t>
            </a:r>
            <a:r>
              <a:rPr lang="ru-RU" sz="1400" b="1" dirty="0" err="1">
                <a:solidFill>
                  <a:srgbClr val="002060"/>
                </a:solidFill>
                <a:latin typeface="Times New Roman" panose="02020603050405020304" pitchFamily="18" charset="0"/>
                <a:cs typeface="Times New Roman" panose="02020603050405020304" pitchFamily="18" charset="0"/>
              </a:rPr>
              <a:t>Лоррен</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 [альбом] / сост. Э. И. Ларионовой. – Москва : Изобразительное искусство, 1979. - 27 с. : ил - (Государственный Эрмитаж).</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14. </a:t>
            </a:r>
            <a:r>
              <a:rPr lang="ru-RU" sz="1400" b="1" dirty="0" smtClean="0">
                <a:solidFill>
                  <a:srgbClr val="002060"/>
                </a:solidFill>
                <a:latin typeface="Times New Roman" panose="02020603050405020304" pitchFamily="18" charset="0"/>
                <a:cs typeface="Times New Roman" panose="02020603050405020304" pitchFamily="18" charset="0"/>
              </a:rPr>
              <a:t>Крутогоров</a:t>
            </a:r>
            <a:r>
              <a:rPr lang="ru-RU" sz="1400" b="1" dirty="0">
                <a:solidFill>
                  <a:srgbClr val="002060"/>
                </a:solidFill>
                <a:latin typeface="Times New Roman" panose="02020603050405020304" pitchFamily="18" charset="0"/>
                <a:cs typeface="Times New Roman" panose="02020603050405020304" pitchFamily="18" charset="0"/>
              </a:rPr>
              <a:t>, Ю.</a:t>
            </a:r>
          </a:p>
          <a:p>
            <a:r>
              <a:rPr lang="ru-RU" sz="1400" dirty="0">
                <a:solidFill>
                  <a:srgbClr val="002060"/>
                </a:solidFill>
                <a:latin typeface="Times New Roman" panose="02020603050405020304" pitchFamily="18" charset="0"/>
                <a:cs typeface="Times New Roman" panose="02020603050405020304" pitchFamily="18" charset="0"/>
              </a:rPr>
              <a:t>Петр I / Юрий Крутогоров. – Москва : Белый город, 2000. - 46 с. : ил. - (История России. Герои русской истории).</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15. </a:t>
            </a:r>
            <a:r>
              <a:rPr lang="ru-RU" sz="1400" b="1" dirty="0" smtClean="0">
                <a:solidFill>
                  <a:srgbClr val="002060"/>
                </a:solidFill>
                <a:latin typeface="Times New Roman" panose="02020603050405020304" pitchFamily="18" charset="0"/>
                <a:cs typeface="Times New Roman" panose="02020603050405020304" pitchFamily="18" charset="0"/>
              </a:rPr>
              <a:t>Кубе</a:t>
            </a:r>
            <a:r>
              <a:rPr lang="ru-RU" sz="1400" b="1" dirty="0">
                <a:solidFill>
                  <a:srgbClr val="002060"/>
                </a:solidFill>
                <a:latin typeface="Times New Roman" panose="02020603050405020304" pitchFamily="18" charset="0"/>
                <a:cs typeface="Times New Roman" panose="02020603050405020304" pitchFamily="18" charset="0"/>
              </a:rPr>
              <a:t>, А. Н.</a:t>
            </a:r>
          </a:p>
          <a:p>
            <a:r>
              <a:rPr lang="ru-RU" sz="1400" dirty="0">
                <a:solidFill>
                  <a:srgbClr val="002060"/>
                </a:solidFill>
                <a:latin typeface="Times New Roman" panose="02020603050405020304" pitchFamily="18" charset="0"/>
                <a:cs typeface="Times New Roman" panose="02020603050405020304" pitchFamily="18" charset="0"/>
              </a:rPr>
              <a:t>Итальянская майолика XV-XVIII веков : собрание Государственного Эрмитажа / Альфред Кубе. – Москва : Искусство, 1976. - 106 с. : ил.</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16. Культура </a:t>
            </a:r>
            <a:r>
              <a:rPr lang="ru-RU" sz="1400" dirty="0">
                <a:solidFill>
                  <a:srgbClr val="002060"/>
                </a:solidFill>
                <a:latin typeface="Times New Roman" panose="02020603050405020304" pitchFamily="18" charset="0"/>
                <a:cs typeface="Times New Roman" panose="02020603050405020304" pitchFamily="18" charset="0"/>
              </a:rPr>
              <a:t>и искусство древнего населения европейской части СССР (VII до н.э. - XII н.э.) : путеводитель по залам государственного ордена Ленина Эрмитажа. - Ленинград : Советский художник, 1969. - 115 с. : ил.</a:t>
            </a:r>
          </a:p>
          <a:p>
            <a:pPr algn="ctr"/>
            <a:endParaRPr lang="ru-RU"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2722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Скругленный прямоугольник 5"/>
          <p:cNvSpPr/>
          <p:nvPr/>
        </p:nvSpPr>
        <p:spPr>
          <a:xfrm>
            <a:off x="8276491" y="222738"/>
            <a:ext cx="3542995"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Литература</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433754" y="1372608"/>
            <a:ext cx="11385732" cy="5098530"/>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002060"/>
                </a:solidFill>
                <a:latin typeface="Times New Roman" panose="02020603050405020304" pitchFamily="18" charset="0"/>
                <a:cs typeface="Times New Roman" panose="02020603050405020304" pitchFamily="18" charset="0"/>
              </a:rPr>
              <a:t>17. </a:t>
            </a:r>
            <a:r>
              <a:rPr lang="ru-RU" sz="1400" b="1" dirty="0" err="1" smtClean="0">
                <a:solidFill>
                  <a:srgbClr val="002060"/>
                </a:solidFill>
                <a:latin typeface="Times New Roman" panose="02020603050405020304" pitchFamily="18" charset="0"/>
                <a:cs typeface="Times New Roman" panose="02020603050405020304" pitchFamily="18" charset="0"/>
              </a:rPr>
              <a:t>Кустодиева</a:t>
            </a:r>
            <a:r>
              <a:rPr lang="ru-RU" sz="1400" b="1" dirty="0">
                <a:solidFill>
                  <a:srgbClr val="002060"/>
                </a:solidFill>
                <a:latin typeface="Times New Roman" panose="02020603050405020304" pitchFamily="18" charset="0"/>
                <a:cs typeface="Times New Roman" panose="02020603050405020304" pitchFamily="18" charset="0"/>
              </a:rPr>
              <a:t>, Т. К. </a:t>
            </a:r>
          </a:p>
          <a:p>
            <a:r>
              <a:rPr lang="ru-RU" sz="1400" dirty="0">
                <a:solidFill>
                  <a:srgbClr val="002060"/>
                </a:solidFill>
                <a:latin typeface="Times New Roman" panose="02020603050405020304" pitchFamily="18" charset="0"/>
                <a:cs typeface="Times New Roman" panose="02020603050405020304" pitchFamily="18" charset="0"/>
              </a:rPr>
              <a:t>Произведения школы Леонардо да Винчи в собрании Эрмитажа  / Татьяна </a:t>
            </a:r>
            <a:r>
              <a:rPr lang="ru-RU" sz="1400" dirty="0" err="1">
                <a:solidFill>
                  <a:srgbClr val="002060"/>
                </a:solidFill>
                <a:latin typeface="Times New Roman" panose="02020603050405020304" pitchFamily="18" charset="0"/>
                <a:cs typeface="Times New Roman" panose="02020603050405020304" pitchFamily="18" charset="0"/>
              </a:rPr>
              <a:t>Кустодиева</a:t>
            </a:r>
            <a:r>
              <a:rPr lang="ru-RU" sz="1400" dirty="0">
                <a:solidFill>
                  <a:srgbClr val="002060"/>
                </a:solidFill>
                <a:latin typeface="Times New Roman" panose="02020603050405020304" pitchFamily="18" charset="0"/>
                <a:cs typeface="Times New Roman" panose="02020603050405020304" pitchFamily="18" charset="0"/>
              </a:rPr>
              <a:t>. – Санкт-Петербург : </a:t>
            </a:r>
            <a:r>
              <a:rPr lang="ru-RU" sz="1400" dirty="0" err="1">
                <a:solidFill>
                  <a:srgbClr val="002060"/>
                </a:solidFill>
                <a:latin typeface="Times New Roman" panose="02020603050405020304" pitchFamily="18" charset="0"/>
                <a:cs typeface="Times New Roman" panose="02020603050405020304" pitchFamily="18" charset="0"/>
              </a:rPr>
              <a:t>Славия</a:t>
            </a:r>
            <a:r>
              <a:rPr lang="ru-RU" sz="1400" dirty="0">
                <a:solidFill>
                  <a:srgbClr val="002060"/>
                </a:solidFill>
                <a:latin typeface="Times New Roman" panose="02020603050405020304" pitchFamily="18" charset="0"/>
                <a:cs typeface="Times New Roman" panose="02020603050405020304" pitchFamily="18" charset="0"/>
              </a:rPr>
              <a:t>, 1998. - 231 с. : ил. - (Государственный Эрмитаж). </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18. </a:t>
            </a:r>
            <a:r>
              <a:rPr lang="ru-RU" sz="1400" b="1" dirty="0" smtClean="0">
                <a:solidFill>
                  <a:srgbClr val="002060"/>
                </a:solidFill>
                <a:latin typeface="Times New Roman" panose="02020603050405020304" pitchFamily="18" charset="0"/>
                <a:cs typeface="Times New Roman" panose="02020603050405020304" pitchFamily="18" charset="0"/>
              </a:rPr>
              <a:t>Немилова</a:t>
            </a:r>
            <a:r>
              <a:rPr lang="ru-RU" sz="1400" b="1" dirty="0">
                <a:solidFill>
                  <a:srgbClr val="002060"/>
                </a:solidFill>
                <a:latin typeface="Times New Roman" panose="02020603050405020304" pitchFamily="18" charset="0"/>
                <a:cs typeface="Times New Roman" panose="02020603050405020304" pitchFamily="18" charset="0"/>
              </a:rPr>
              <a:t>, И. С.</a:t>
            </a:r>
          </a:p>
          <a:p>
            <a:r>
              <a:rPr lang="ru-RU" sz="1400" dirty="0">
                <a:solidFill>
                  <a:srgbClr val="002060"/>
                </a:solidFill>
                <a:latin typeface="Times New Roman" panose="02020603050405020304" pitchFamily="18" charset="0"/>
                <a:cs typeface="Times New Roman" panose="02020603050405020304" pitchFamily="18" charset="0"/>
              </a:rPr>
              <a:t>Французская живопись XVIII века / Инна Немилова. - Москва : Изобразительное искусство, 1985. - 266 с. : ил. - (Государственный Эрмитаж. Собрание живописи). </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19. </a:t>
            </a:r>
            <a:r>
              <a:rPr lang="ru-RU" sz="1400" b="1" dirty="0" smtClean="0">
                <a:solidFill>
                  <a:srgbClr val="002060"/>
                </a:solidFill>
                <a:latin typeface="Times New Roman" panose="02020603050405020304" pitchFamily="18" charset="0"/>
                <a:cs typeface="Times New Roman" panose="02020603050405020304" pitchFamily="18" charset="0"/>
              </a:rPr>
              <a:t>Павленко</a:t>
            </a:r>
            <a:r>
              <a:rPr lang="ru-RU" sz="1400" b="1" dirty="0">
                <a:solidFill>
                  <a:srgbClr val="002060"/>
                </a:solidFill>
                <a:latin typeface="Times New Roman" panose="02020603050405020304" pitchFamily="18" charset="0"/>
                <a:cs typeface="Times New Roman" panose="02020603050405020304" pitchFamily="18" charset="0"/>
              </a:rPr>
              <a:t>, Н. И. </a:t>
            </a:r>
          </a:p>
          <a:p>
            <a:r>
              <a:rPr lang="ru-RU" sz="1400" dirty="0">
                <a:solidFill>
                  <a:srgbClr val="002060"/>
                </a:solidFill>
                <a:latin typeface="Times New Roman" panose="02020603050405020304" pitchFamily="18" charset="0"/>
                <a:cs typeface="Times New Roman" panose="02020603050405020304" pitchFamily="18" charset="0"/>
              </a:rPr>
              <a:t>Петр Великий / Николай Павленко. - Москва : Мысль, 1990. - 591 с. : ил. - (Библиотечная серия).</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20. Петер </a:t>
            </a:r>
            <a:r>
              <a:rPr lang="ru-RU" sz="1400" dirty="0">
                <a:solidFill>
                  <a:srgbClr val="002060"/>
                </a:solidFill>
                <a:latin typeface="Times New Roman" panose="02020603050405020304" pitchFamily="18" charset="0"/>
                <a:cs typeface="Times New Roman" panose="02020603050405020304" pitchFamily="18" charset="0"/>
              </a:rPr>
              <a:t>Пауль Рубенс : [альбом] / сост. М. Я. Варшавской. - Москва : Изобразительное искусство, 1973. - 27 с. : ил.- (Государственный Эрмитаж).</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21. </a:t>
            </a:r>
            <a:r>
              <a:rPr lang="ru-RU" sz="1400" b="1" dirty="0" smtClean="0">
                <a:solidFill>
                  <a:srgbClr val="002060"/>
                </a:solidFill>
                <a:latin typeface="Times New Roman" panose="02020603050405020304" pitchFamily="18" charset="0"/>
                <a:cs typeface="Times New Roman" panose="02020603050405020304" pitchFamily="18" charset="0"/>
              </a:rPr>
              <a:t>Пиотровский</a:t>
            </a:r>
            <a:r>
              <a:rPr lang="ru-RU" sz="1400" b="1" dirty="0">
                <a:solidFill>
                  <a:srgbClr val="002060"/>
                </a:solidFill>
                <a:latin typeface="Times New Roman" panose="02020603050405020304" pitchFamily="18" charset="0"/>
                <a:cs typeface="Times New Roman" panose="02020603050405020304" pitchFamily="18" charset="0"/>
              </a:rPr>
              <a:t>, Б. Б. </a:t>
            </a:r>
          </a:p>
          <a:p>
            <a:r>
              <a:rPr lang="ru-RU" sz="1400" dirty="0">
                <a:solidFill>
                  <a:srgbClr val="002060"/>
                </a:solidFill>
                <a:latin typeface="Times New Roman" panose="02020603050405020304" pitchFamily="18" charset="0"/>
                <a:cs typeface="Times New Roman" panose="02020603050405020304" pitchFamily="18" charset="0"/>
              </a:rPr>
              <a:t>Урарту : древнейшее государство Закавказья / Б. Б. Пиотровский. - Ленинград : [б. и.], 1939. - 55 с. - (Государственный Эрмитаж). </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22. Портретная </a:t>
            </a:r>
            <a:r>
              <a:rPr lang="ru-RU" sz="1400" dirty="0">
                <a:solidFill>
                  <a:srgbClr val="002060"/>
                </a:solidFill>
                <a:latin typeface="Times New Roman" panose="02020603050405020304" pitchFamily="18" charset="0"/>
                <a:cs typeface="Times New Roman" panose="02020603050405020304" pitchFamily="18" charset="0"/>
              </a:rPr>
              <a:t>миниатюра в России XVIII - начала ХХ века из собрания Государственного Эрмитажа. - Ленинград : Художник РСФСР, 1986. - 335 с.</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23. Русская </a:t>
            </a:r>
            <a:r>
              <a:rPr lang="ru-RU" sz="1400" dirty="0">
                <a:solidFill>
                  <a:srgbClr val="002060"/>
                </a:solidFill>
                <a:latin typeface="Times New Roman" panose="02020603050405020304" pitchFamily="18" charset="0"/>
                <a:cs typeface="Times New Roman" panose="02020603050405020304" pitchFamily="18" charset="0"/>
              </a:rPr>
              <a:t>культура VI-XVIII веков : очерк-путеводитель / под общ. ред. Г.Н. </a:t>
            </a:r>
            <a:r>
              <a:rPr lang="ru-RU" sz="1400" dirty="0" err="1">
                <a:solidFill>
                  <a:srgbClr val="002060"/>
                </a:solidFill>
                <a:latin typeface="Times New Roman" panose="02020603050405020304" pitchFamily="18" charset="0"/>
                <a:cs typeface="Times New Roman" panose="02020603050405020304" pitchFamily="18" charset="0"/>
              </a:rPr>
              <a:t>Комеловой</a:t>
            </a:r>
            <a:r>
              <a:rPr lang="ru-RU" sz="1400" dirty="0">
                <a:solidFill>
                  <a:srgbClr val="002060"/>
                </a:solidFill>
                <a:latin typeface="Times New Roman" panose="02020603050405020304" pitchFamily="18" charset="0"/>
                <a:cs typeface="Times New Roman" panose="02020603050405020304" pitchFamily="18" charset="0"/>
              </a:rPr>
              <a:t>, И.Н. Ухановой. - Ленинград : Искусство, 1983. - 168 с. : ил</a:t>
            </a:r>
            <a:r>
              <a:rPr lang="ru-RU" sz="1400" dirty="0" smtClean="0">
                <a:solidFill>
                  <a:srgbClr val="002060"/>
                </a:solidFill>
                <a:latin typeface="Times New Roman" panose="02020603050405020304" pitchFamily="18" charset="0"/>
                <a:cs typeface="Times New Roman" panose="02020603050405020304" pitchFamily="18" charset="0"/>
              </a:rPr>
              <a:t>.</a:t>
            </a:r>
            <a:endParaRPr lang="ru-RU" sz="1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648157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Скругленный прямоугольник 5"/>
          <p:cNvSpPr/>
          <p:nvPr/>
        </p:nvSpPr>
        <p:spPr>
          <a:xfrm>
            <a:off x="8276491" y="222738"/>
            <a:ext cx="3542995" cy="808893"/>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3600" b="1" dirty="0" smtClean="0">
                <a:solidFill>
                  <a:srgbClr val="C00000"/>
                </a:solidFill>
                <a:latin typeface="Times New Roman" panose="02020603050405020304" pitchFamily="18" charset="0"/>
                <a:cs typeface="Times New Roman" panose="02020603050405020304" pitchFamily="18" charset="0"/>
              </a:rPr>
              <a:t>Литература</a:t>
            </a:r>
          </a:p>
          <a:p>
            <a:pPr algn="ctr"/>
            <a:endParaRPr lang="ru-RU" sz="3600" b="1"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433754" y="1372608"/>
            <a:ext cx="11385732" cy="5098530"/>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002060"/>
                </a:solidFill>
                <a:latin typeface="Times New Roman" panose="02020603050405020304" pitchFamily="18" charset="0"/>
                <a:cs typeface="Times New Roman" panose="02020603050405020304" pitchFamily="18" charset="0"/>
              </a:rPr>
              <a:t>24. Русская </a:t>
            </a:r>
            <a:r>
              <a:rPr lang="ru-RU" sz="1400" dirty="0">
                <a:solidFill>
                  <a:srgbClr val="002060"/>
                </a:solidFill>
                <a:latin typeface="Times New Roman" panose="02020603050405020304" pitchFamily="18" charset="0"/>
                <a:cs typeface="Times New Roman" panose="02020603050405020304" pitchFamily="18" charset="0"/>
              </a:rPr>
              <a:t>эмаль XII - начала ХХ века : из собрания государственного Эрмитажа. - Ленинград : Художник РСФСР, 1987. - 258 с. : ил.</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25. </a:t>
            </a:r>
            <a:r>
              <a:rPr lang="ru-RU" sz="1400" b="1" dirty="0" smtClean="0">
                <a:solidFill>
                  <a:srgbClr val="002060"/>
                </a:solidFill>
                <a:latin typeface="Times New Roman" panose="02020603050405020304" pitchFamily="18" charset="0"/>
                <a:cs typeface="Times New Roman" panose="02020603050405020304" pitchFamily="18" charset="0"/>
              </a:rPr>
              <a:t>Седова</a:t>
            </a:r>
            <a:r>
              <a:rPr lang="ru-RU" sz="1400" b="1" dirty="0">
                <a:solidFill>
                  <a:srgbClr val="002060"/>
                </a:solidFill>
                <a:latin typeface="Times New Roman" panose="02020603050405020304" pitchFamily="18" charset="0"/>
                <a:cs typeface="Times New Roman" panose="02020603050405020304" pitchFamily="18" charset="0"/>
              </a:rPr>
              <a:t>, Т. А.</a:t>
            </a:r>
          </a:p>
          <a:p>
            <a:r>
              <a:rPr lang="ru-RU" sz="1400" dirty="0">
                <a:solidFill>
                  <a:srgbClr val="002060"/>
                </a:solidFill>
                <a:latin typeface="Times New Roman" panose="02020603050405020304" pitchFamily="18" charset="0"/>
                <a:cs typeface="Times New Roman" panose="02020603050405020304" pitchFamily="18" charset="0"/>
              </a:rPr>
              <a:t>Рембрандт / Татьяна Седова. - Москва : Изобразительное искусство, 1978. - 64 с. : ил. - (Государственный Эрмитаж). </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26. Труды </a:t>
            </a:r>
            <a:r>
              <a:rPr lang="ru-RU" sz="1400" dirty="0">
                <a:solidFill>
                  <a:srgbClr val="002060"/>
                </a:solidFill>
                <a:latin typeface="Times New Roman" panose="02020603050405020304" pitchFamily="18" charset="0"/>
                <a:cs typeface="Times New Roman" panose="02020603050405020304" pitchFamily="18" charset="0"/>
              </a:rPr>
              <a:t>Государственного Эрмитажа. [В 79 т.] Т. 11. - Ленинград : Аврора, -  1976. - 202 с. : ил. - (Государственный Эрмитаж). </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27. </a:t>
            </a:r>
            <a:r>
              <a:rPr lang="ru-RU" sz="1400" b="1" dirty="0" smtClean="0">
                <a:solidFill>
                  <a:srgbClr val="002060"/>
                </a:solidFill>
                <a:latin typeface="Times New Roman" panose="02020603050405020304" pitchFamily="18" charset="0"/>
                <a:cs typeface="Times New Roman" panose="02020603050405020304" pitchFamily="18" charset="0"/>
              </a:rPr>
              <a:t>Успенский</a:t>
            </a:r>
            <a:r>
              <a:rPr lang="ru-RU" sz="1400" b="1" dirty="0">
                <a:solidFill>
                  <a:srgbClr val="002060"/>
                </a:solidFill>
                <a:latin typeface="Times New Roman" panose="02020603050405020304" pitchFamily="18" charset="0"/>
                <a:cs typeface="Times New Roman" panose="02020603050405020304" pitchFamily="18" charset="0"/>
              </a:rPr>
              <a:t>, Э. Н.</a:t>
            </a:r>
          </a:p>
          <a:p>
            <a:r>
              <a:rPr lang="ru-RU" sz="1400" dirty="0">
                <a:solidFill>
                  <a:srgbClr val="002060"/>
                </a:solidFill>
                <a:latin typeface="Times New Roman" panose="02020603050405020304" pitchFamily="18" charset="0"/>
                <a:cs typeface="Times New Roman" panose="02020603050405020304" pitchFamily="18" charset="0"/>
              </a:rPr>
              <a:t>Случай со </a:t>
            </a:r>
            <a:r>
              <a:rPr lang="ru-RU" sz="1400" dirty="0" err="1">
                <a:solidFill>
                  <a:srgbClr val="002060"/>
                </a:solidFill>
                <a:latin typeface="Times New Roman" panose="02020603050405020304" pitchFamily="18" charset="0"/>
                <a:cs typeface="Times New Roman" panose="02020603050405020304" pitchFamily="18" charset="0"/>
              </a:rPr>
              <a:t>Степанидом</a:t>
            </a:r>
            <a:r>
              <a:rPr lang="ru-RU" sz="1400" dirty="0">
                <a:solidFill>
                  <a:srgbClr val="002060"/>
                </a:solidFill>
                <a:latin typeface="Times New Roman" panose="02020603050405020304" pitchFamily="18" charset="0"/>
                <a:cs typeface="Times New Roman" panose="02020603050405020304" pitchFamily="18" charset="0"/>
              </a:rPr>
              <a:t> : [рассказы : для младшего и среднего школьного возраста] / Эдуард Успенский. – Москва : Стрекоза-Пресс, 2002. - 61 с. : ил. - (Библиотека школьника). </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28. </a:t>
            </a:r>
            <a:r>
              <a:rPr lang="ru-RU" sz="1400" b="1" dirty="0" smtClean="0">
                <a:solidFill>
                  <a:srgbClr val="002060"/>
                </a:solidFill>
                <a:latin typeface="Times New Roman" panose="02020603050405020304" pitchFamily="18" charset="0"/>
                <a:cs typeface="Times New Roman" panose="02020603050405020304" pitchFamily="18" charset="0"/>
              </a:rPr>
              <a:t>Утехина</a:t>
            </a:r>
            <a:r>
              <a:rPr lang="ru-RU" sz="1400" b="1" dirty="0">
                <a:solidFill>
                  <a:srgbClr val="002060"/>
                </a:solidFill>
                <a:latin typeface="Times New Roman" panose="02020603050405020304" pitchFamily="18" charset="0"/>
                <a:cs typeface="Times New Roman" panose="02020603050405020304" pitchFamily="18" charset="0"/>
              </a:rPr>
              <a:t>, Е.</a:t>
            </a:r>
          </a:p>
          <a:p>
            <a:r>
              <a:rPr lang="ru-RU" sz="1400" dirty="0">
                <a:solidFill>
                  <a:srgbClr val="002060"/>
                </a:solidFill>
                <a:latin typeface="Times New Roman" panose="02020603050405020304" pitchFamily="18" charset="0"/>
                <a:cs typeface="Times New Roman" panose="02020603050405020304" pitchFamily="18" charset="0"/>
              </a:rPr>
              <a:t>Эрмитаж : [путеводитель] / Елена Утехина ; [фото В. И. Саенко ; отв. ред. О. Усольцева ; </a:t>
            </a:r>
            <a:r>
              <a:rPr lang="ru-RU" sz="1400" dirty="0" err="1">
                <a:solidFill>
                  <a:srgbClr val="002060"/>
                </a:solidFill>
                <a:latin typeface="Times New Roman" panose="02020603050405020304" pitchFamily="18" charset="0"/>
                <a:cs typeface="Times New Roman" panose="02020603050405020304" pitchFamily="18" charset="0"/>
              </a:rPr>
              <a:t>худож</a:t>
            </a:r>
            <a:r>
              <a:rPr lang="ru-RU" sz="1400" dirty="0">
                <a:solidFill>
                  <a:srgbClr val="002060"/>
                </a:solidFill>
                <a:latin typeface="Times New Roman" panose="02020603050405020304" pitchFamily="18" charset="0"/>
                <a:cs typeface="Times New Roman" panose="02020603050405020304" pitchFamily="18" charset="0"/>
              </a:rPr>
              <a:t>. ред. Г. Булгакова]. – Москва : </a:t>
            </a:r>
            <a:r>
              <a:rPr lang="ru-RU" sz="1400" dirty="0" err="1">
                <a:solidFill>
                  <a:srgbClr val="002060"/>
                </a:solidFill>
                <a:latin typeface="Times New Roman" panose="02020603050405020304" pitchFamily="18" charset="0"/>
                <a:cs typeface="Times New Roman" panose="02020603050405020304" pitchFamily="18" charset="0"/>
              </a:rPr>
              <a:t>Эксмо</a:t>
            </a:r>
            <a:r>
              <a:rPr lang="ru-RU" sz="1400" dirty="0">
                <a:solidFill>
                  <a:srgbClr val="002060"/>
                </a:solidFill>
                <a:latin typeface="Times New Roman" panose="02020603050405020304" pitchFamily="18" charset="0"/>
                <a:cs typeface="Times New Roman" panose="02020603050405020304" pitchFamily="18" charset="0"/>
              </a:rPr>
              <a:t>, 2012. - 325 с. : ил. - (Оранжевый гид).</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29. Художественное </a:t>
            </a:r>
            <a:r>
              <a:rPr lang="ru-RU" sz="1400" dirty="0">
                <a:solidFill>
                  <a:srgbClr val="002060"/>
                </a:solidFill>
                <a:latin typeface="Times New Roman" panose="02020603050405020304" pitchFamily="18" charset="0"/>
                <a:cs typeface="Times New Roman" panose="02020603050405020304" pitchFamily="18" charset="0"/>
              </a:rPr>
              <a:t>убранство русского интерьера XIX века : очерк-путеводитель. – Ленинград : Искусство, 1986. - 140 с. : ил. – (Государственный Эрмитаж).</a:t>
            </a:r>
          </a:p>
          <a:p>
            <a:r>
              <a:rPr lang="ru-RU" sz="1400" dirty="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30. </a:t>
            </a:r>
            <a:r>
              <a:rPr lang="ru-RU" sz="1400" b="1" dirty="0" smtClean="0">
                <a:solidFill>
                  <a:srgbClr val="002060"/>
                </a:solidFill>
                <a:latin typeface="Times New Roman" panose="02020603050405020304" pitchFamily="18" charset="0"/>
                <a:cs typeface="Times New Roman" panose="02020603050405020304" pitchFamily="18" charset="0"/>
              </a:rPr>
              <a:t>Шапиро</a:t>
            </a:r>
            <a:r>
              <a:rPr lang="ru-RU" sz="1400" b="1" dirty="0">
                <a:solidFill>
                  <a:srgbClr val="002060"/>
                </a:solidFill>
                <a:latin typeface="Times New Roman" panose="02020603050405020304" pitchFamily="18" charset="0"/>
                <a:cs typeface="Times New Roman" panose="02020603050405020304" pitchFamily="18" charset="0"/>
              </a:rPr>
              <a:t>, Ю. Г. </a:t>
            </a:r>
          </a:p>
          <a:p>
            <a:r>
              <a:rPr lang="ru-RU" sz="1400" dirty="0">
                <a:solidFill>
                  <a:srgbClr val="002060"/>
                </a:solidFill>
                <a:latin typeface="Times New Roman" panose="02020603050405020304" pitchFamily="18" charset="0"/>
                <a:cs typeface="Times New Roman" panose="02020603050405020304" pitchFamily="18" charset="0"/>
              </a:rPr>
              <a:t>Эрмитаж : путеводитель по выставкам и залам / Юрий Шапиро. – [4-е изд., </a:t>
            </a:r>
            <a:r>
              <a:rPr lang="ru-RU" sz="1400" dirty="0" err="1">
                <a:solidFill>
                  <a:srgbClr val="002060"/>
                </a:solidFill>
                <a:latin typeface="Times New Roman" panose="02020603050405020304" pitchFamily="18" charset="0"/>
                <a:cs typeface="Times New Roman" panose="02020603050405020304" pitchFamily="18" charset="0"/>
              </a:rPr>
              <a:t>испр</a:t>
            </a:r>
            <a:r>
              <a:rPr lang="ru-RU" sz="1400" dirty="0">
                <a:solidFill>
                  <a:srgbClr val="002060"/>
                </a:solidFill>
                <a:latin typeface="Times New Roman" panose="02020603050405020304" pitchFamily="18" charset="0"/>
                <a:cs typeface="Times New Roman" panose="02020603050405020304" pitchFamily="18" charset="0"/>
              </a:rPr>
              <a:t>. и доп.] - Ленинград : Искусство, 1989. - 228 с. </a:t>
            </a:r>
          </a:p>
          <a:p>
            <a:endParaRPr lang="ru-RU"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150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100012"/>
            <a:ext cx="9525000" cy="6353175"/>
          </a:xfrm>
          <a:prstGeom prst="rect">
            <a:avLst/>
          </a:prstGeom>
          <a:ln>
            <a:noFill/>
          </a:ln>
          <a:effectLst>
            <a:softEdge rad="112500"/>
          </a:effectLst>
        </p:spPr>
      </p:pic>
      <p:sp>
        <p:nvSpPr>
          <p:cNvPr id="6" name="Скругленный прямоугольник 5"/>
          <p:cNvSpPr/>
          <p:nvPr/>
        </p:nvSpPr>
        <p:spPr>
          <a:xfrm>
            <a:off x="2215662" y="5568462"/>
            <a:ext cx="7760676" cy="1163331"/>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1600" dirty="0" smtClean="0">
                <a:solidFill>
                  <a:schemeClr val="tx2">
                    <a:lumMod val="75000"/>
                  </a:schemeClr>
                </a:solidFill>
                <a:latin typeface="Times New Roman" panose="02020603050405020304" pitchFamily="18" charset="0"/>
                <a:cs typeface="Times New Roman" panose="02020603050405020304" pitchFamily="18" charset="0"/>
              </a:rPr>
              <a:t>Подборка материала, монтаж, дизайн </a:t>
            </a:r>
            <a:r>
              <a:rPr lang="ru-RU" sz="1600" b="1" dirty="0">
                <a:solidFill>
                  <a:schemeClr val="tx2">
                    <a:lumMod val="75000"/>
                  </a:schemeClr>
                </a:solidFill>
                <a:latin typeface="Times New Roman" panose="02020603050405020304" pitchFamily="18" charset="0"/>
                <a:cs typeface="Times New Roman" panose="02020603050405020304" pitchFamily="18" charset="0"/>
              </a:rPr>
              <a:t>– </a:t>
            </a:r>
            <a:r>
              <a:rPr lang="ru-RU" sz="1600" b="1" dirty="0">
                <a:solidFill>
                  <a:srgbClr val="C00000"/>
                </a:solidFill>
                <a:latin typeface="Times New Roman" panose="02020603050405020304" pitchFamily="18" charset="0"/>
                <a:cs typeface="Times New Roman" panose="02020603050405020304" pitchFamily="18" charset="0"/>
              </a:rPr>
              <a:t>Романова Е.В.</a:t>
            </a:r>
          </a:p>
          <a:p>
            <a:pPr algn="ctr"/>
            <a:r>
              <a:rPr lang="ru-RU" sz="1600" b="1" dirty="0" smtClean="0">
                <a:solidFill>
                  <a:schemeClr val="tx2">
                    <a:lumMod val="75000"/>
                  </a:schemeClr>
                </a:solidFill>
                <a:latin typeface="Times New Roman" panose="02020603050405020304" pitchFamily="18" charset="0"/>
                <a:cs typeface="Times New Roman" panose="02020603050405020304" pitchFamily="18" charset="0"/>
              </a:rPr>
              <a:t>заведующая сектором интеллект-центра ЦГБ им. Л.Н. Толстого.</a:t>
            </a:r>
          </a:p>
          <a:p>
            <a:pPr algn="ctr"/>
            <a:r>
              <a:rPr lang="ru-RU" sz="1600" dirty="0" smtClean="0">
                <a:solidFill>
                  <a:schemeClr val="tx2">
                    <a:lumMod val="75000"/>
                  </a:schemeClr>
                </a:solidFill>
                <a:latin typeface="Times New Roman" panose="02020603050405020304" pitchFamily="18" charset="0"/>
                <a:cs typeface="Times New Roman" panose="02020603050405020304" pitchFamily="18" charset="0"/>
              </a:rPr>
              <a:t>Библиографическое описание литературы </a:t>
            </a:r>
            <a:r>
              <a:rPr lang="ru-RU" sz="1600" b="1" dirty="0" smtClean="0">
                <a:solidFill>
                  <a:schemeClr val="tx2">
                    <a:lumMod val="75000"/>
                  </a:schemeClr>
                </a:solidFill>
                <a:latin typeface="Times New Roman" panose="02020603050405020304" pitchFamily="18" charset="0"/>
                <a:cs typeface="Times New Roman" panose="02020603050405020304" pitchFamily="18" charset="0"/>
              </a:rPr>
              <a:t>– </a:t>
            </a:r>
            <a:r>
              <a:rPr lang="ru-RU" sz="1600" b="1" dirty="0" smtClean="0">
                <a:solidFill>
                  <a:srgbClr val="C00000"/>
                </a:solidFill>
                <a:latin typeface="Times New Roman" panose="02020603050405020304" pitchFamily="18" charset="0"/>
                <a:cs typeface="Times New Roman" panose="02020603050405020304" pitchFamily="18" charset="0"/>
              </a:rPr>
              <a:t>Урюпина Д.Н. </a:t>
            </a:r>
          </a:p>
          <a:p>
            <a:pPr algn="ctr"/>
            <a:r>
              <a:rPr lang="ru-RU" sz="1600" b="1" dirty="0" smtClean="0">
                <a:solidFill>
                  <a:schemeClr val="tx2">
                    <a:lumMod val="75000"/>
                  </a:schemeClr>
                </a:solidFill>
                <a:latin typeface="Times New Roman" panose="02020603050405020304" pitchFamily="18" charset="0"/>
                <a:cs typeface="Times New Roman" panose="02020603050405020304" pitchFamily="18" charset="0"/>
              </a:rPr>
              <a:t>главный библиотекарь интеллект-центра </a:t>
            </a:r>
            <a:r>
              <a:rPr lang="ru-RU" sz="1600" b="1" dirty="0">
                <a:solidFill>
                  <a:schemeClr val="tx2">
                    <a:lumMod val="75000"/>
                  </a:schemeClr>
                </a:solidFill>
                <a:latin typeface="Times New Roman" panose="02020603050405020304" pitchFamily="18" charset="0"/>
                <a:cs typeface="Times New Roman" panose="02020603050405020304" pitchFamily="18" charset="0"/>
              </a:rPr>
              <a:t>ЦГБ им. Л.Н. </a:t>
            </a:r>
            <a:r>
              <a:rPr lang="ru-RU" sz="1600" b="1" dirty="0" smtClean="0">
                <a:solidFill>
                  <a:schemeClr val="tx2">
                    <a:lumMod val="75000"/>
                  </a:schemeClr>
                </a:solidFill>
                <a:latin typeface="Times New Roman" panose="02020603050405020304" pitchFamily="18" charset="0"/>
                <a:cs typeface="Times New Roman" panose="02020603050405020304" pitchFamily="18" charset="0"/>
              </a:rPr>
              <a:t>Толстого.</a:t>
            </a:r>
            <a:endParaRPr lang="ru-RU" sz="1600" b="1" dirty="0">
              <a:solidFill>
                <a:schemeClr val="tx2">
                  <a:lumMod val="75000"/>
                </a:schemeClr>
              </a:solidFill>
              <a:latin typeface="Times New Roman" panose="02020603050405020304" pitchFamily="18" charset="0"/>
              <a:cs typeface="Times New Roman" panose="02020603050405020304" pitchFamily="18" charset="0"/>
            </a:endParaRPr>
          </a:p>
          <a:p>
            <a:pPr algn="ctr"/>
            <a:r>
              <a:rPr lang="ru-RU" sz="1600" b="1" dirty="0" smtClean="0">
                <a:solidFill>
                  <a:schemeClr val="tx2">
                    <a:lumMod val="7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42964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269630" y="234462"/>
            <a:ext cx="11629293" cy="1348154"/>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rgbClr val="002060"/>
                </a:solidFill>
                <a:latin typeface="Times New Roman" panose="02020603050405020304" pitchFamily="18" charset="0"/>
                <a:cs typeface="Times New Roman" panose="02020603050405020304" pitchFamily="18" charset="0"/>
              </a:rPr>
              <a:t>В переводе с французского </a:t>
            </a:r>
            <a:r>
              <a:rPr lang="ru-RU" sz="1600" b="1" dirty="0">
                <a:solidFill>
                  <a:srgbClr val="002060"/>
                </a:solidFill>
                <a:latin typeface="Times New Roman" panose="02020603050405020304" pitchFamily="18" charset="0"/>
                <a:cs typeface="Times New Roman" panose="02020603050405020304" pitchFamily="18" charset="0"/>
              </a:rPr>
              <a:t>«</a:t>
            </a:r>
            <a:r>
              <a:rPr lang="ru-RU" sz="1600" b="1" dirty="0" err="1">
                <a:solidFill>
                  <a:srgbClr val="002060"/>
                </a:solidFill>
                <a:latin typeface="Times New Roman" panose="02020603050405020304" pitchFamily="18" charset="0"/>
                <a:cs typeface="Times New Roman" panose="02020603050405020304" pitchFamily="18" charset="0"/>
              </a:rPr>
              <a:t>ermitag</a:t>
            </a:r>
            <a:r>
              <a:rPr lang="ru-RU" sz="1600" b="1"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означает </a:t>
            </a:r>
            <a:r>
              <a:rPr lang="ru-RU" sz="1600" b="1" dirty="0">
                <a:solidFill>
                  <a:srgbClr val="002060"/>
                </a:solidFill>
                <a:latin typeface="Times New Roman" panose="02020603050405020304" pitchFamily="18" charset="0"/>
                <a:cs typeface="Times New Roman" panose="02020603050405020304" pitchFamily="18" charset="0"/>
              </a:rPr>
              <a:t>«место уединения, уединенный уголок»</a:t>
            </a:r>
            <a:r>
              <a:rPr lang="ru-RU" sz="1600" dirty="0">
                <a:solidFill>
                  <a:srgbClr val="002060"/>
                </a:solidFill>
                <a:latin typeface="Times New Roman" panose="02020603050405020304" pitchFamily="18" charset="0"/>
                <a:cs typeface="Times New Roman" panose="02020603050405020304" pitchFamily="18" charset="0"/>
              </a:rPr>
              <a:t>. Свое название он получил неспроста, ведь крупнейший музей России зародился в </a:t>
            </a:r>
            <a:r>
              <a:rPr lang="ru-RU" sz="1600" b="1" dirty="0">
                <a:solidFill>
                  <a:srgbClr val="002060"/>
                </a:solidFill>
                <a:latin typeface="Times New Roman" panose="02020603050405020304" pitchFamily="18" charset="0"/>
                <a:cs typeface="Times New Roman" panose="02020603050405020304" pitchFamily="18" charset="0"/>
              </a:rPr>
              <a:t>1764 году </a:t>
            </a:r>
            <a:r>
              <a:rPr lang="ru-RU" sz="1600" dirty="0">
                <a:solidFill>
                  <a:srgbClr val="002060"/>
                </a:solidFill>
                <a:latin typeface="Times New Roman" panose="02020603050405020304" pitchFamily="18" charset="0"/>
                <a:cs typeface="Times New Roman" panose="02020603050405020304" pitchFamily="18" charset="0"/>
              </a:rPr>
              <a:t>в специальном дворцовом флигеле (Малый Эрмитаж) как частная коллекция российской императрицы Екатерины II, он не был предназначен для общего посещения. До середины XIX века музей могли посещать лишь по специальному пропуску ограниченное число лиц.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809750"/>
            <a:ext cx="9753600" cy="5048250"/>
          </a:xfrm>
          <a:prstGeom prst="rect">
            <a:avLst/>
          </a:prstGeom>
          <a:ln>
            <a:noFill/>
          </a:ln>
          <a:effectLst>
            <a:softEdge rad="112500"/>
          </a:effectLst>
        </p:spPr>
      </p:pic>
      <p:sp>
        <p:nvSpPr>
          <p:cNvPr id="6" name="Скругленный прямоугольник 5"/>
          <p:cNvSpPr/>
          <p:nvPr/>
        </p:nvSpPr>
        <p:spPr>
          <a:xfrm>
            <a:off x="278715" y="5402001"/>
            <a:ext cx="2051539" cy="1233261"/>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200" dirty="0">
                <a:solidFill>
                  <a:schemeClr val="tx1"/>
                </a:solidFill>
              </a:rPr>
              <a:t>Елисеева, О. Н. </a:t>
            </a:r>
          </a:p>
          <a:p>
            <a:r>
              <a:rPr lang="ru-RU" sz="1200" dirty="0">
                <a:solidFill>
                  <a:schemeClr val="tx1"/>
                </a:solidFill>
              </a:rPr>
              <a:t>Екатерина Великая / Ольга Елисеева. - Москва : Молодая гвардия, 2010. - 633 с. : ил. - (Жизнь замечательных людей</a:t>
            </a:r>
            <a:r>
              <a:rPr lang="ru-RU" sz="1200" dirty="0" smtClean="0">
                <a:solidFill>
                  <a:schemeClr val="tx1"/>
                </a:solidFill>
              </a:rPr>
              <a:t>)</a:t>
            </a:r>
            <a:endParaRPr lang="ru-RU" sz="1200" dirty="0" smtClean="0">
              <a:solidFill>
                <a:schemeClr val="tx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277" y="2724743"/>
            <a:ext cx="1272540" cy="21447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250677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328247" y="2497016"/>
            <a:ext cx="11523785" cy="2022432"/>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2">
                    <a:lumMod val="75000"/>
                  </a:schemeClr>
                </a:solidFill>
                <a:latin typeface="Times New Roman" panose="02020603050405020304" pitchFamily="18" charset="0"/>
                <a:cs typeface="Times New Roman" panose="02020603050405020304" pitchFamily="18" charset="0"/>
              </a:rPr>
              <a:t>Строительство комплекса началось с возведения в середине XVIII века по заказу Елизаветы Зимнего дворца. Архитектор </a:t>
            </a:r>
            <a:r>
              <a:rPr lang="ru-RU" sz="1600" b="1" dirty="0" err="1">
                <a:solidFill>
                  <a:schemeClr val="tx2">
                    <a:lumMod val="75000"/>
                  </a:schemeClr>
                </a:solidFill>
                <a:latin typeface="Times New Roman" panose="02020603050405020304" pitchFamily="18" charset="0"/>
                <a:cs typeface="Times New Roman" panose="02020603050405020304" pitchFamily="18" charset="0"/>
              </a:rPr>
              <a:t>Франческо</a:t>
            </a:r>
            <a:r>
              <a:rPr lang="ru-RU" sz="1600" b="1" dirty="0">
                <a:solidFill>
                  <a:schemeClr val="tx2">
                    <a:lumMod val="75000"/>
                  </a:schemeClr>
                </a:solidFill>
                <a:latin typeface="Times New Roman" panose="02020603050405020304" pitchFamily="18" charset="0"/>
                <a:cs typeface="Times New Roman" panose="02020603050405020304" pitchFamily="18" charset="0"/>
              </a:rPr>
              <a:t> Растрелли </a:t>
            </a:r>
            <a:r>
              <a:rPr lang="ru-RU" sz="1600" dirty="0">
                <a:solidFill>
                  <a:schemeClr val="tx2">
                    <a:lumMod val="75000"/>
                  </a:schemeClr>
                </a:solidFill>
                <a:latin typeface="Times New Roman" panose="02020603050405020304" pitchFamily="18" charset="0"/>
                <a:cs typeface="Times New Roman" panose="02020603050405020304" pitchFamily="18" charset="0"/>
              </a:rPr>
              <a:t>трудился над зданием с 1754 по 1762 год. Первоначальный проект был выдержан в пышном барочном стиле, но значительную часть интерьеров в дальнейшем изменили в соответствии с требованиями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классицизма. Пришедшая </a:t>
            </a:r>
            <a:r>
              <a:rPr lang="ru-RU" sz="1600" dirty="0">
                <a:solidFill>
                  <a:schemeClr val="tx2">
                    <a:lumMod val="75000"/>
                  </a:schemeClr>
                </a:solidFill>
                <a:latin typeface="Times New Roman" panose="02020603050405020304" pitchFamily="18" charset="0"/>
                <a:cs typeface="Times New Roman" panose="02020603050405020304" pitchFamily="18" charset="0"/>
              </a:rPr>
              <a:t>к власти вскоре после окончания строительства Екатерина II не только санкционировала появление Большого и Малого Эрмитажа и Эрмитажного театра, но и заложила в 1764 году основу коллекции будущего музея. Первыми экспонатами стали фламандские и голландские полотна современных титулованной покупательнице мастеров. </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Через </a:t>
            </a:r>
            <a:r>
              <a:rPr lang="ru-RU" sz="1600" dirty="0">
                <a:solidFill>
                  <a:schemeClr val="tx2">
                    <a:lumMod val="75000"/>
                  </a:schemeClr>
                </a:solidFill>
                <a:latin typeface="Times New Roman" panose="02020603050405020304" pitchFamily="18" charset="0"/>
                <a:cs typeface="Times New Roman" panose="02020603050405020304" pitchFamily="18" charset="0"/>
              </a:rPr>
              <a:t>пять лет к нему был присоединен спроектированный </a:t>
            </a:r>
            <a:r>
              <a:rPr lang="ru-RU" sz="1600" b="1" dirty="0">
                <a:solidFill>
                  <a:schemeClr val="tx2">
                    <a:lumMod val="75000"/>
                  </a:schemeClr>
                </a:solidFill>
                <a:latin typeface="Times New Roman" panose="02020603050405020304" pitchFamily="18" charset="0"/>
                <a:cs typeface="Times New Roman" panose="02020603050405020304" pitchFamily="18" charset="0"/>
              </a:rPr>
              <a:t>Жан-Батист-Мишелем </a:t>
            </a:r>
            <a:r>
              <a:rPr lang="ru-RU" sz="1600" b="1" dirty="0" err="1">
                <a:solidFill>
                  <a:schemeClr val="tx2">
                    <a:lumMod val="75000"/>
                  </a:schemeClr>
                </a:solidFill>
                <a:latin typeface="Times New Roman" panose="02020603050405020304" pitchFamily="18" charset="0"/>
                <a:cs typeface="Times New Roman" panose="02020603050405020304" pitchFamily="18" charset="0"/>
              </a:rPr>
              <a:t>Валлен-Деламотом</a:t>
            </a:r>
            <a:r>
              <a:rPr lang="ru-RU" sz="1600" b="1" dirty="0">
                <a:solidFill>
                  <a:schemeClr val="tx2">
                    <a:lumMod val="75000"/>
                  </a:schemeClr>
                </a:solidFill>
                <a:latin typeface="Times New Roman" panose="02020603050405020304" pitchFamily="18" charset="0"/>
                <a:cs typeface="Times New Roman" panose="02020603050405020304" pitchFamily="18" charset="0"/>
              </a:rPr>
              <a:t> </a:t>
            </a:r>
            <a:r>
              <a:rPr lang="ru-RU" sz="1600" dirty="0">
                <a:solidFill>
                  <a:schemeClr val="tx2">
                    <a:lumMod val="75000"/>
                  </a:schemeClr>
                </a:solidFill>
                <a:latin typeface="Times New Roman" panose="02020603050405020304" pitchFamily="18" charset="0"/>
                <a:cs typeface="Times New Roman" panose="02020603050405020304" pitchFamily="18" charset="0"/>
              </a:rPr>
              <a:t>корпус, с которым его соединяла галерея висячих садов. Ансамбль назвали Малым Эрмитажем</a:t>
            </a:r>
            <a:r>
              <a:rPr lang="ru-RU" sz="1600" dirty="0" smtClean="0">
                <a:solidFill>
                  <a:schemeClr val="tx2">
                    <a:lumMod val="75000"/>
                  </a:schemeClr>
                </a:solidFill>
                <a:latin typeface="Times New Roman" panose="02020603050405020304" pitchFamily="18" charset="0"/>
                <a:cs typeface="Times New Roman" panose="02020603050405020304" pitchFamily="18" charset="0"/>
              </a:rPr>
              <a:t>.</a:t>
            </a:r>
            <a:endParaRPr lang="ru-RU" sz="1600"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24" y="4671115"/>
            <a:ext cx="3997570" cy="2035217"/>
          </a:xfrm>
          <a:prstGeom prst="rect">
            <a:avLst/>
          </a:prstGeom>
          <a:ln w="19050">
            <a:solidFill>
              <a:srgbClr val="C00000"/>
            </a:solidFill>
          </a:ln>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2418" y="4694469"/>
            <a:ext cx="2880949" cy="2011863"/>
          </a:xfrm>
          <a:prstGeom prst="rect">
            <a:avLst/>
          </a:prstGeom>
          <a:ln w="19050">
            <a:solidFill>
              <a:srgbClr val="C00000"/>
            </a:solidFill>
          </a:ln>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462" y="152966"/>
            <a:ext cx="3997570" cy="2250632"/>
          </a:xfrm>
          <a:prstGeom prst="rect">
            <a:avLst/>
          </a:prstGeom>
          <a:ln w="19050">
            <a:solidFill>
              <a:srgbClr val="C00000"/>
            </a:solidFill>
          </a:ln>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4593" y="266888"/>
            <a:ext cx="3171092" cy="2134145"/>
          </a:xfrm>
          <a:prstGeom prst="rect">
            <a:avLst/>
          </a:prstGeom>
          <a:ln w="19050">
            <a:solidFill>
              <a:srgbClr val="C00000"/>
            </a:solidFill>
          </a:ln>
        </p:spPr>
      </p:pic>
      <p:sp>
        <p:nvSpPr>
          <p:cNvPr id="9" name="Скругленный прямоугольник 8"/>
          <p:cNvSpPr/>
          <p:nvPr/>
        </p:nvSpPr>
        <p:spPr>
          <a:xfrm>
            <a:off x="1802305" y="299128"/>
            <a:ext cx="2324218" cy="2046220"/>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200" dirty="0" smtClean="0">
                <a:solidFill>
                  <a:schemeClr val="tx1"/>
                </a:solidFill>
              </a:rPr>
              <a:t>Елисеева, О. Н. </a:t>
            </a:r>
          </a:p>
          <a:p>
            <a:pPr lvl="0"/>
            <a:r>
              <a:rPr lang="ru-RU" sz="1200" dirty="0" smtClean="0">
                <a:solidFill>
                  <a:schemeClr val="tx1"/>
                </a:solidFill>
              </a:rPr>
              <a:t>Соколова, Т. М. </a:t>
            </a:r>
          </a:p>
          <a:p>
            <a:r>
              <a:rPr lang="ru-RU" sz="1200" dirty="0" smtClean="0">
                <a:solidFill>
                  <a:schemeClr val="tx1"/>
                </a:solidFill>
              </a:rPr>
              <a:t>Здания и залы Эрмитажа : залы Зимнего дворца, залы Малого Эрмитажа, залы Старого Эрмитажа, Эрмитажный театр, Лоджии Рафаэля, залы Нового Эрмитажа / Татьяна  Соколова. - Ленинград : Искусство, 1982. - 199 с. : ил.</a:t>
            </a:r>
            <a:endParaRPr lang="ru-RU" sz="1200" dirty="0">
              <a:solidFill>
                <a:schemeClr val="tx1"/>
              </a:solidFill>
            </a:endParaRPr>
          </a:p>
        </p:txBody>
      </p:sp>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535" y="182375"/>
            <a:ext cx="1560145" cy="2238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Скругленный прямоугольник 9"/>
          <p:cNvSpPr/>
          <p:nvPr/>
        </p:nvSpPr>
        <p:spPr>
          <a:xfrm>
            <a:off x="7935791" y="5393428"/>
            <a:ext cx="2324218" cy="1312904"/>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200" dirty="0">
                <a:solidFill>
                  <a:schemeClr val="tx1"/>
                </a:solidFill>
              </a:rPr>
              <a:t>Ионина, Н. А.</a:t>
            </a:r>
          </a:p>
          <a:p>
            <a:r>
              <a:rPr lang="ru-RU" sz="1200" dirty="0">
                <a:solidFill>
                  <a:schemeClr val="tx1"/>
                </a:solidFill>
              </a:rPr>
              <a:t>Сто великих музеев мира / Надежда Ионина. - Москва : Вече, 2000. - 508 с. : ил. - (100 великих). </a:t>
            </a:r>
          </a:p>
        </p:txBody>
      </p:sp>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92154" y="4666850"/>
            <a:ext cx="1359878" cy="20394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01988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Скругленный прямоугольник 5"/>
          <p:cNvSpPr/>
          <p:nvPr/>
        </p:nvSpPr>
        <p:spPr>
          <a:xfrm>
            <a:off x="7201897" y="4113346"/>
            <a:ext cx="4779086" cy="2489863"/>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smtClean="0">
                <a:solidFill>
                  <a:schemeClr val="tx2">
                    <a:lumMod val="75000"/>
                  </a:schemeClr>
                </a:solidFill>
                <a:latin typeface="Times New Roman" panose="02020603050405020304" pitchFamily="18" charset="0"/>
                <a:cs typeface="Times New Roman" panose="02020603050405020304" pitchFamily="18" charset="0"/>
              </a:rPr>
              <a:t>В </a:t>
            </a:r>
            <a:r>
              <a:rPr lang="ru-RU" sz="1600" dirty="0">
                <a:solidFill>
                  <a:schemeClr val="tx2">
                    <a:lumMod val="75000"/>
                  </a:schemeClr>
                </a:solidFill>
                <a:latin typeface="Times New Roman" panose="02020603050405020304" pitchFamily="18" charset="0"/>
                <a:cs typeface="Times New Roman" panose="02020603050405020304" pitchFamily="18" charset="0"/>
              </a:rPr>
              <a:t>1771-1787 годах на берегу Невы по проекту </a:t>
            </a:r>
            <a:r>
              <a:rPr lang="ru-RU" sz="1600" b="1" dirty="0" err="1">
                <a:solidFill>
                  <a:schemeClr val="tx2">
                    <a:lumMod val="75000"/>
                  </a:schemeClr>
                </a:solidFill>
                <a:latin typeface="Times New Roman" panose="02020603050405020304" pitchFamily="18" charset="0"/>
                <a:cs typeface="Times New Roman" panose="02020603050405020304" pitchFamily="18" charset="0"/>
              </a:rPr>
              <a:t>Фельтена</a:t>
            </a:r>
            <a:r>
              <a:rPr lang="ru-RU" sz="1600" dirty="0">
                <a:solidFill>
                  <a:schemeClr val="tx2">
                    <a:lumMod val="75000"/>
                  </a:schemeClr>
                </a:solidFill>
                <a:latin typeface="Times New Roman" panose="02020603050405020304" pitchFamily="18" charset="0"/>
                <a:cs typeface="Times New Roman" panose="02020603050405020304" pitchFamily="18" charset="0"/>
              </a:rPr>
              <a:t> построили и Большой Эрмитаж, поскольку коллекции книг и картин разрослись и не помещались в старых помещениях. Через 5 лет </a:t>
            </a:r>
            <a:r>
              <a:rPr lang="ru-RU" sz="1600" b="1" dirty="0" err="1">
                <a:solidFill>
                  <a:schemeClr val="tx2">
                    <a:lumMod val="75000"/>
                  </a:schemeClr>
                </a:solidFill>
                <a:latin typeface="Times New Roman" panose="02020603050405020304" pitchFamily="18" charset="0"/>
                <a:cs typeface="Times New Roman" panose="02020603050405020304" pitchFamily="18" charset="0"/>
              </a:rPr>
              <a:t>Джакомо</a:t>
            </a:r>
            <a:r>
              <a:rPr lang="ru-RU" sz="1600" b="1" dirty="0">
                <a:solidFill>
                  <a:schemeClr val="tx2">
                    <a:lumMod val="75000"/>
                  </a:schemeClr>
                </a:solidFill>
                <a:latin typeface="Times New Roman" panose="02020603050405020304" pitchFamily="18" charset="0"/>
                <a:cs typeface="Times New Roman" panose="02020603050405020304" pitchFamily="18" charset="0"/>
              </a:rPr>
              <a:t> Кваренги</a:t>
            </a:r>
            <a:r>
              <a:rPr lang="ru-RU" sz="1600" dirty="0">
                <a:solidFill>
                  <a:schemeClr val="tx2">
                    <a:lumMod val="75000"/>
                  </a:schemeClr>
                </a:solidFill>
                <a:latin typeface="Times New Roman" panose="02020603050405020304" pitchFamily="18" charset="0"/>
                <a:cs typeface="Times New Roman" panose="02020603050405020304" pitchFamily="18" charset="0"/>
              </a:rPr>
              <a:t>, создатель Эрмитажного театра, завершил пристрой к нему. При Екатерине в фонды музея поступали работы крупнейших итальянских мастеров, Рембрандта, на втором этаже Зимнего дворца был оформлен роскошный </a:t>
            </a:r>
            <a:r>
              <a:rPr lang="ru-RU" sz="1600" b="1" dirty="0">
                <a:solidFill>
                  <a:schemeClr val="tx2">
                    <a:lumMod val="75000"/>
                  </a:schemeClr>
                </a:solidFill>
                <a:latin typeface="Times New Roman" panose="02020603050405020304" pitchFamily="18" charset="0"/>
                <a:cs typeface="Times New Roman" panose="02020603050405020304" pitchFamily="18" charset="0"/>
              </a:rPr>
              <a:t>Георгиевский зал</a:t>
            </a:r>
            <a:r>
              <a:rPr lang="ru-RU" sz="1600" dirty="0">
                <a:solidFill>
                  <a:schemeClr val="tx2">
                    <a:lumMod val="75000"/>
                  </a:schemeClr>
                </a:solidFill>
                <a:latin typeface="Times New Roman" panose="02020603050405020304" pitchFamily="18" charset="0"/>
                <a:cs typeface="Times New Roman" panose="02020603050405020304" pitchFamily="18" charset="0"/>
              </a:rPr>
              <a:t>.</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82" y="3301476"/>
            <a:ext cx="5176934" cy="3301733"/>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094" y="215697"/>
            <a:ext cx="6833890" cy="3642858"/>
          </a:xfrm>
          <a:prstGeom prst="rect">
            <a:avLst/>
          </a:prstGeom>
        </p:spPr>
      </p:pic>
      <p:sp>
        <p:nvSpPr>
          <p:cNvPr id="9" name="Скругленный прямоугольник 8"/>
          <p:cNvSpPr/>
          <p:nvPr/>
        </p:nvSpPr>
        <p:spPr>
          <a:xfrm>
            <a:off x="5604933" y="3233626"/>
            <a:ext cx="1596964" cy="328820"/>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ru-RU" sz="1400" dirty="0">
                <a:solidFill>
                  <a:schemeClr val="tx2">
                    <a:lumMod val="75000"/>
                  </a:schemeClr>
                </a:solidFill>
                <a:latin typeface="Times New Roman" panose="02020603050405020304" pitchFamily="18" charset="0"/>
                <a:cs typeface="Times New Roman" panose="02020603050405020304" pitchFamily="18" charset="0"/>
              </a:rPr>
              <a:t>Георгиевский зал</a:t>
            </a:r>
            <a:endParaRPr lang="ru-RU" sz="1400" dirty="0" smtClean="0">
              <a:solidFill>
                <a:srgbClr val="C00000"/>
              </a:solidFill>
              <a:latin typeface="Times New Roman" panose="02020603050405020304" pitchFamily="18" charset="0"/>
              <a:cs typeface="Times New Roman" panose="02020603050405020304" pitchFamily="18" charset="0"/>
            </a:endParaRPr>
          </a:p>
          <a:p>
            <a:pPr algn="ctr"/>
            <a:endParaRPr lang="ru-RU" b="1"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2601210" y="333667"/>
            <a:ext cx="1841835" cy="1390222"/>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200" dirty="0">
                <a:solidFill>
                  <a:schemeClr val="tx1"/>
                </a:solidFill>
              </a:rPr>
              <a:t>Воронихина, Л. Н.</a:t>
            </a:r>
          </a:p>
          <a:p>
            <a:r>
              <a:rPr lang="ru-RU" sz="1200" dirty="0">
                <a:solidFill>
                  <a:schemeClr val="tx1"/>
                </a:solidFill>
              </a:rPr>
              <a:t>Государственный Эрмитаж / Людмила Воронихина. – Москва : Искусство, 1983. - 456 с. -  (Города и музеи мира). </a:t>
            </a: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955" y="259752"/>
            <a:ext cx="2363255" cy="29282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211339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309196" y="4243752"/>
            <a:ext cx="6353907" cy="2403231"/>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rgbClr val="002060"/>
                </a:solidFill>
                <a:latin typeface="Times New Roman" panose="02020603050405020304" pitchFamily="18" charset="0"/>
                <a:cs typeface="Times New Roman" panose="02020603050405020304" pitchFamily="18" charset="0"/>
              </a:rPr>
              <a:t>Итак, история Эрмитажа в Петербурге начинается с приобретения в 1764 году Екатериной II ценной коллекции немецкого купца </a:t>
            </a:r>
            <a:r>
              <a:rPr lang="ru-RU" sz="1600" b="1" dirty="0" err="1">
                <a:solidFill>
                  <a:srgbClr val="002060"/>
                </a:solidFill>
                <a:latin typeface="Times New Roman" panose="02020603050405020304" pitchFamily="18" charset="0"/>
                <a:cs typeface="Times New Roman" panose="02020603050405020304" pitchFamily="18" charset="0"/>
              </a:rPr>
              <a:t>Йоханна</a:t>
            </a:r>
            <a:r>
              <a:rPr lang="ru-RU" sz="1600" b="1" dirty="0">
                <a:solidFill>
                  <a:srgbClr val="002060"/>
                </a:solidFill>
                <a:latin typeface="Times New Roman" panose="02020603050405020304" pitchFamily="18" charset="0"/>
                <a:cs typeface="Times New Roman" panose="02020603050405020304" pitchFamily="18" charset="0"/>
              </a:rPr>
              <a:t> Эрнста </a:t>
            </a:r>
            <a:r>
              <a:rPr lang="ru-RU" sz="1600" b="1" dirty="0" err="1">
                <a:solidFill>
                  <a:srgbClr val="002060"/>
                </a:solidFill>
                <a:latin typeface="Times New Roman" panose="02020603050405020304" pitchFamily="18" charset="0"/>
                <a:cs typeface="Times New Roman" panose="02020603050405020304" pitchFamily="18" charset="0"/>
              </a:rPr>
              <a:t>Гоцковского</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smtClean="0">
                <a:solidFill>
                  <a:srgbClr val="002060"/>
                </a:solidFill>
                <a:latin typeface="Times New Roman" panose="02020603050405020304" pitchFamily="18" charset="0"/>
                <a:cs typeface="Times New Roman" panose="02020603050405020304" pitchFamily="18" charset="0"/>
              </a:rPr>
              <a:t>Всего </a:t>
            </a:r>
            <a:r>
              <a:rPr lang="ru-RU" sz="1600" dirty="0">
                <a:solidFill>
                  <a:srgbClr val="002060"/>
                </a:solidFill>
                <a:latin typeface="Times New Roman" panose="02020603050405020304" pitchFamily="18" charset="0"/>
                <a:cs typeface="Times New Roman" panose="02020603050405020304" pitchFamily="18" charset="0"/>
              </a:rPr>
              <a:t>было куплено </a:t>
            </a:r>
            <a:r>
              <a:rPr lang="ru-RU" sz="1600" b="1" dirty="0">
                <a:solidFill>
                  <a:srgbClr val="002060"/>
                </a:solidFill>
                <a:latin typeface="Times New Roman" panose="02020603050405020304" pitchFamily="18" charset="0"/>
                <a:cs typeface="Times New Roman" panose="02020603050405020304" pitchFamily="18" charset="0"/>
              </a:rPr>
              <a:t>317 </a:t>
            </a:r>
            <a:r>
              <a:rPr lang="ru-RU" sz="1600" b="1" dirty="0" smtClean="0">
                <a:solidFill>
                  <a:srgbClr val="002060"/>
                </a:solidFill>
                <a:latin typeface="Times New Roman" panose="02020603050405020304" pitchFamily="18" charset="0"/>
                <a:cs typeface="Times New Roman" panose="02020603050405020304" pitchFamily="18" charset="0"/>
              </a:rPr>
              <a:t>картин</a:t>
            </a:r>
            <a:r>
              <a:rPr lang="ru-RU" sz="1600" dirty="0" smtClean="0">
                <a:solidFill>
                  <a:srgbClr val="002060"/>
                </a:solidFill>
                <a:latin typeface="Times New Roman" panose="02020603050405020304" pitchFamily="18" charset="0"/>
                <a:cs typeface="Times New Roman" panose="02020603050405020304" pitchFamily="18" charset="0"/>
              </a:rPr>
              <a:t>. Основу </a:t>
            </a:r>
            <a:r>
              <a:rPr lang="ru-RU" sz="1600" dirty="0">
                <a:solidFill>
                  <a:srgbClr val="002060"/>
                </a:solidFill>
                <a:latin typeface="Times New Roman" panose="02020603050405020304" pitchFamily="18" charset="0"/>
                <a:cs typeface="Times New Roman" panose="02020603050405020304" pitchFamily="18" charset="0"/>
              </a:rPr>
              <a:t>коллекции </a:t>
            </a:r>
            <a:r>
              <a:rPr lang="ru-RU" sz="1600" dirty="0" err="1">
                <a:solidFill>
                  <a:srgbClr val="002060"/>
                </a:solidFill>
                <a:latin typeface="Times New Roman" panose="02020603050405020304" pitchFamily="18" charset="0"/>
                <a:cs typeface="Times New Roman" panose="02020603050405020304" pitchFamily="18" charset="0"/>
              </a:rPr>
              <a:t>Гоцковского</a:t>
            </a:r>
            <a:r>
              <a:rPr lang="ru-RU" sz="1600" dirty="0">
                <a:solidFill>
                  <a:srgbClr val="002060"/>
                </a:solidFill>
                <a:latin typeface="Times New Roman" panose="02020603050405020304" pitchFamily="18" charset="0"/>
                <a:cs typeface="Times New Roman" panose="02020603050405020304" pitchFamily="18" charset="0"/>
              </a:rPr>
              <a:t> составляли картины фламандских и голландских мастеров. </a:t>
            </a:r>
            <a:r>
              <a:rPr lang="ru-RU" sz="1600" b="1" dirty="0" err="1">
                <a:solidFill>
                  <a:srgbClr val="002060"/>
                </a:solidFill>
                <a:latin typeface="Times New Roman" panose="02020603050405020304" pitchFamily="18" charset="0"/>
                <a:cs typeface="Times New Roman" panose="02020603050405020304" pitchFamily="18" charset="0"/>
              </a:rPr>
              <a:t>Хендрик</a:t>
            </a:r>
            <a:r>
              <a:rPr lang="ru-RU" sz="1600" b="1" dirty="0">
                <a:solidFill>
                  <a:srgbClr val="002060"/>
                </a:solidFill>
                <a:latin typeface="Times New Roman" panose="02020603050405020304" pitchFamily="18" charset="0"/>
                <a:cs typeface="Times New Roman" panose="02020603050405020304" pitchFamily="18" charset="0"/>
              </a:rPr>
              <a:t> ванн </a:t>
            </a:r>
            <a:r>
              <a:rPr lang="ru-RU" sz="1600" b="1" dirty="0" err="1">
                <a:solidFill>
                  <a:srgbClr val="002060"/>
                </a:solidFill>
                <a:latin typeface="Times New Roman" panose="02020603050405020304" pitchFamily="18" charset="0"/>
                <a:cs typeface="Times New Roman" panose="02020603050405020304" pitchFamily="18" charset="0"/>
              </a:rPr>
              <a:t>Бален</a:t>
            </a:r>
            <a:r>
              <a:rPr lang="ru-RU" sz="1600" b="1" dirty="0">
                <a:solidFill>
                  <a:srgbClr val="002060"/>
                </a:solidFill>
                <a:latin typeface="Times New Roman" panose="02020603050405020304" pitchFamily="18" charset="0"/>
                <a:cs typeface="Times New Roman" panose="02020603050405020304" pitchFamily="18" charset="0"/>
              </a:rPr>
              <a:t>, </a:t>
            </a:r>
            <a:r>
              <a:rPr lang="ru-RU" sz="1600" b="1" dirty="0" err="1">
                <a:solidFill>
                  <a:srgbClr val="002060"/>
                </a:solidFill>
                <a:latin typeface="Times New Roman" panose="02020603050405020304" pitchFamily="18" charset="0"/>
                <a:cs typeface="Times New Roman" panose="02020603050405020304" pitchFamily="18" charset="0"/>
              </a:rPr>
              <a:t>Антонис</a:t>
            </a:r>
            <a:r>
              <a:rPr lang="ru-RU" sz="1600" b="1" dirty="0">
                <a:solidFill>
                  <a:srgbClr val="002060"/>
                </a:solidFill>
                <a:latin typeface="Times New Roman" panose="02020603050405020304" pitchFamily="18" charset="0"/>
                <a:cs typeface="Times New Roman" panose="02020603050405020304" pitchFamily="18" charset="0"/>
              </a:rPr>
              <a:t> ванн Дейк, Ян Стен, Питер Пауль Рубенс, Рембрандт ванн Рейн </a:t>
            </a:r>
            <a:r>
              <a:rPr lang="ru-RU" sz="1600" dirty="0">
                <a:solidFill>
                  <a:srgbClr val="002060"/>
                </a:solidFill>
                <a:latin typeface="Times New Roman" panose="02020603050405020304" pitchFamily="18" charset="0"/>
                <a:cs typeface="Times New Roman" panose="02020603050405020304" pitchFamily="18" charset="0"/>
              </a:rPr>
              <a:t>– это лишь малая часть имен мастеров, работы которых положили начало одному из самых больших музеев мира. В настоящее время из </a:t>
            </a:r>
            <a:r>
              <a:rPr lang="ru-RU" sz="1600" dirty="0" smtClean="0">
                <a:solidFill>
                  <a:srgbClr val="002060"/>
                </a:solidFill>
                <a:latin typeface="Times New Roman" panose="02020603050405020304" pitchFamily="18" charset="0"/>
                <a:cs typeface="Times New Roman" panose="02020603050405020304" pitchFamily="18" charset="0"/>
              </a:rPr>
              <a:t>тех</a:t>
            </a:r>
            <a:r>
              <a:rPr lang="ru-RU" sz="1600" dirty="0">
                <a:solidFill>
                  <a:srgbClr val="002060"/>
                </a:solidFill>
                <a:latin typeface="Times New Roman" panose="02020603050405020304" pitchFamily="18" charset="0"/>
                <a:cs typeface="Times New Roman" panose="02020603050405020304" pitchFamily="18" charset="0"/>
              </a:rPr>
              <a:t> 317</a:t>
            </a:r>
            <a:r>
              <a:rPr lang="ru-RU" sz="1600" dirty="0" smtClean="0">
                <a:solidFill>
                  <a:srgbClr val="002060"/>
                </a:solidFill>
                <a:latin typeface="Times New Roman" panose="02020603050405020304" pitchFamily="18" charset="0"/>
                <a:cs typeface="Times New Roman" panose="02020603050405020304" pitchFamily="18" charset="0"/>
              </a:rPr>
              <a:t> картин </a:t>
            </a:r>
            <a:r>
              <a:rPr lang="ru-RU" sz="1600" dirty="0">
                <a:solidFill>
                  <a:srgbClr val="002060"/>
                </a:solidFill>
                <a:latin typeface="Times New Roman" panose="02020603050405020304" pitchFamily="18" charset="0"/>
                <a:cs typeface="Times New Roman" panose="02020603050405020304" pitchFamily="18" charset="0"/>
              </a:rPr>
              <a:t>вы сможете найти в стенах Эрмитажа лишь 96 полотен.</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96" y="352849"/>
            <a:ext cx="5219699" cy="3679888"/>
          </a:xfrm>
          <a:prstGeom prst="rect">
            <a:avLst/>
          </a:prstGeom>
          <a:ln w="28575">
            <a:solidFill>
              <a:srgbClr val="C00000"/>
            </a:solidFill>
          </a:ln>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954" y="344526"/>
            <a:ext cx="5956986" cy="3688211"/>
          </a:xfrm>
          <a:prstGeom prst="rect">
            <a:avLst/>
          </a:prstGeom>
          <a:ln w="28575">
            <a:solidFill>
              <a:srgbClr val="C00000"/>
            </a:solidFill>
          </a:ln>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3318" y="4377263"/>
            <a:ext cx="1746668" cy="22537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Скругленный прямоугольник 6"/>
          <p:cNvSpPr/>
          <p:nvPr/>
        </p:nvSpPr>
        <p:spPr>
          <a:xfrm>
            <a:off x="7502768" y="5439507"/>
            <a:ext cx="2215663" cy="1207475"/>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200" dirty="0">
                <a:solidFill>
                  <a:schemeClr val="tx1"/>
                </a:solidFill>
              </a:rPr>
              <a:t>Музеи России / отв. ред. М. </a:t>
            </a:r>
            <a:r>
              <a:rPr lang="ru-RU" sz="1200" dirty="0" err="1">
                <a:solidFill>
                  <a:schemeClr val="tx1"/>
                </a:solidFill>
              </a:rPr>
              <a:t>Шинкарук</a:t>
            </a:r>
            <a:r>
              <a:rPr lang="ru-RU" sz="1200" dirty="0">
                <a:solidFill>
                  <a:schemeClr val="tx1"/>
                </a:solidFill>
              </a:rPr>
              <a:t>. - Москва : Мир энциклопедий </a:t>
            </a:r>
            <a:r>
              <a:rPr lang="ru-RU" sz="1200" dirty="0" err="1">
                <a:solidFill>
                  <a:schemeClr val="tx1"/>
                </a:solidFill>
              </a:rPr>
              <a:t>Аванта</a:t>
            </a:r>
            <a:r>
              <a:rPr lang="ru-RU" sz="1200" dirty="0">
                <a:solidFill>
                  <a:schemeClr val="tx1"/>
                </a:solidFill>
              </a:rPr>
              <a:t> + : </a:t>
            </a:r>
            <a:r>
              <a:rPr lang="ru-RU" sz="1200" dirty="0" err="1">
                <a:solidFill>
                  <a:schemeClr val="tx1"/>
                </a:solidFill>
              </a:rPr>
              <a:t>Астрель</a:t>
            </a:r>
            <a:r>
              <a:rPr lang="ru-RU" sz="1200" dirty="0">
                <a:solidFill>
                  <a:schemeClr val="tx1"/>
                </a:solidFill>
              </a:rPr>
              <a:t>, 2008. - 183 с. : ил. - (Самые красивые и знаменитые</a:t>
            </a:r>
            <a:r>
              <a:rPr lang="ru-RU" sz="1200" dirty="0" smtClean="0">
                <a:solidFill>
                  <a:schemeClr val="tx1"/>
                </a:solidFill>
              </a:rPr>
              <a:t>)</a:t>
            </a:r>
            <a:endParaRPr lang="ru-RU" sz="12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2783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6353907" y="2157046"/>
            <a:ext cx="5638801" cy="4407878"/>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rgbClr val="002060"/>
                </a:solidFill>
                <a:latin typeface="Times New Roman" panose="02020603050405020304" pitchFamily="18" charset="0"/>
                <a:cs typeface="Times New Roman" panose="02020603050405020304" pitchFamily="18" charset="0"/>
              </a:rPr>
              <a:t>После приобретения своей первой коллекции Екатерина II отдала распоряжение скупать все наиболее ценные произведения искусства. Многие знатоки и </a:t>
            </a:r>
            <a:r>
              <a:rPr lang="ru-RU" sz="1600" dirty="0" smtClean="0">
                <a:solidFill>
                  <a:srgbClr val="002060"/>
                </a:solidFill>
                <a:latin typeface="Times New Roman" panose="02020603050405020304" pitchFamily="18" charset="0"/>
                <a:cs typeface="Times New Roman" panose="02020603050405020304" pitchFamily="18" charset="0"/>
              </a:rPr>
              <a:t>ценители закупали </a:t>
            </a:r>
            <a:r>
              <a:rPr lang="ru-RU" sz="1600" dirty="0">
                <a:solidFill>
                  <a:srgbClr val="002060"/>
                </a:solidFill>
                <a:latin typeface="Times New Roman" panose="02020603050405020304" pitchFamily="18" charset="0"/>
                <a:cs typeface="Times New Roman" panose="02020603050405020304" pitchFamily="18" charset="0"/>
              </a:rPr>
              <a:t>для императрицы коллекции картин. Так, в 1769 году, была приобретена богатая коллекция министра Саксонии графа </a:t>
            </a:r>
            <a:r>
              <a:rPr lang="ru-RU" sz="1600" b="1" dirty="0">
                <a:solidFill>
                  <a:srgbClr val="002060"/>
                </a:solidFill>
                <a:latin typeface="Times New Roman" panose="02020603050405020304" pitchFamily="18" charset="0"/>
                <a:cs typeface="Times New Roman" panose="02020603050405020304" pitchFamily="18" charset="0"/>
              </a:rPr>
              <a:t>Генриха фон </a:t>
            </a:r>
            <a:r>
              <a:rPr lang="ru-RU" sz="1600" b="1" dirty="0" err="1">
                <a:solidFill>
                  <a:srgbClr val="002060"/>
                </a:solidFill>
                <a:latin typeface="Times New Roman" panose="02020603050405020304" pitchFamily="18" charset="0"/>
                <a:cs typeface="Times New Roman" panose="02020603050405020304" pitchFamily="18" charset="0"/>
              </a:rPr>
              <a:t>Брюля</a:t>
            </a:r>
            <a:r>
              <a:rPr lang="ru-RU" sz="1600" dirty="0">
                <a:solidFill>
                  <a:srgbClr val="002060"/>
                </a:solidFill>
                <a:latin typeface="Times New Roman" panose="02020603050405020304" pitchFamily="18" charset="0"/>
                <a:cs typeface="Times New Roman" panose="02020603050405020304" pitchFamily="18" charset="0"/>
              </a:rPr>
              <a:t>. В нее входило около </a:t>
            </a:r>
            <a:r>
              <a:rPr lang="ru-RU" sz="1600" b="1" dirty="0">
                <a:solidFill>
                  <a:srgbClr val="002060"/>
                </a:solidFill>
                <a:latin typeface="Times New Roman" panose="02020603050405020304" pitchFamily="18" charset="0"/>
                <a:cs typeface="Times New Roman" panose="02020603050405020304" pitchFamily="18" charset="0"/>
              </a:rPr>
              <a:t>600 картин </a:t>
            </a:r>
            <a:r>
              <a:rPr lang="ru-RU" sz="1600" dirty="0">
                <a:solidFill>
                  <a:srgbClr val="002060"/>
                </a:solidFill>
                <a:latin typeface="Times New Roman" panose="02020603050405020304" pitchFamily="18" charset="0"/>
                <a:cs typeface="Times New Roman" panose="02020603050405020304" pitchFamily="18" charset="0"/>
              </a:rPr>
              <a:t>итальянской, немецкой, голландской, французской и фламандской школ, обладающих огромной исторической ценностью. К их числу относятся такие работы как</a:t>
            </a:r>
            <a:r>
              <a:rPr lang="ru-RU" sz="1600" dirty="0" smtClean="0">
                <a:solidFill>
                  <a:srgbClr val="002060"/>
                </a:solidFill>
                <a:latin typeface="Times New Roman" panose="02020603050405020304" pitchFamily="18" charset="0"/>
                <a:cs typeface="Times New Roman" panose="02020603050405020304" pitchFamily="18" charset="0"/>
              </a:rPr>
              <a:t>:</a:t>
            </a:r>
          </a:p>
          <a:p>
            <a:pPr algn="just"/>
            <a:r>
              <a:rPr lang="ru-RU" sz="1600" i="1" dirty="0" smtClean="0">
                <a:solidFill>
                  <a:srgbClr val="002060"/>
                </a:solidFill>
                <a:latin typeface="Times New Roman" panose="02020603050405020304" pitchFamily="18" charset="0"/>
                <a:cs typeface="Times New Roman" panose="02020603050405020304" pitchFamily="18" charset="0"/>
              </a:rPr>
              <a:t>«</a:t>
            </a:r>
            <a:r>
              <a:rPr lang="ru-RU" sz="1600" i="1" dirty="0">
                <a:solidFill>
                  <a:srgbClr val="002060"/>
                </a:solidFill>
                <a:latin typeface="Times New Roman" panose="02020603050405020304" pitchFamily="18" charset="0"/>
                <a:cs typeface="Times New Roman" panose="02020603050405020304" pitchFamily="18" charset="0"/>
              </a:rPr>
              <a:t>Портрет старика в красном» и «Портрет ученого» - </a:t>
            </a:r>
            <a:r>
              <a:rPr lang="ru-RU" sz="1600" i="1" dirty="0" smtClean="0">
                <a:solidFill>
                  <a:srgbClr val="002060"/>
                </a:solidFill>
                <a:latin typeface="Times New Roman" panose="02020603050405020304" pitchFamily="18" charset="0"/>
                <a:cs typeface="Times New Roman" panose="02020603050405020304" pitchFamily="18" charset="0"/>
              </a:rPr>
              <a:t>Рембрандт; «</a:t>
            </a:r>
            <a:r>
              <a:rPr lang="ru-RU" sz="1600" i="1" dirty="0">
                <a:solidFill>
                  <a:srgbClr val="002060"/>
                </a:solidFill>
                <a:latin typeface="Times New Roman" panose="02020603050405020304" pitchFamily="18" charset="0"/>
                <a:cs typeface="Times New Roman" panose="02020603050405020304" pitchFamily="18" charset="0"/>
              </a:rPr>
              <a:t>Персей и Андромеда» - </a:t>
            </a:r>
            <a:r>
              <a:rPr lang="ru-RU" sz="1600" i="1" dirty="0" smtClean="0">
                <a:solidFill>
                  <a:srgbClr val="002060"/>
                </a:solidFill>
                <a:latin typeface="Times New Roman" panose="02020603050405020304" pitchFamily="18" charset="0"/>
                <a:cs typeface="Times New Roman" panose="02020603050405020304" pitchFamily="18" charset="0"/>
              </a:rPr>
              <a:t>Рубенс; «</a:t>
            </a:r>
            <a:r>
              <a:rPr lang="ru-RU" sz="1600" i="1" dirty="0">
                <a:solidFill>
                  <a:srgbClr val="002060"/>
                </a:solidFill>
                <a:latin typeface="Times New Roman" panose="02020603050405020304" pitchFamily="18" charset="0"/>
                <a:cs typeface="Times New Roman" panose="02020603050405020304" pitchFamily="18" charset="0"/>
              </a:rPr>
              <a:t>Снятие с креста» - </a:t>
            </a:r>
            <a:r>
              <a:rPr lang="ru-RU" sz="1600" i="1" dirty="0" smtClean="0">
                <a:solidFill>
                  <a:srgbClr val="002060"/>
                </a:solidFill>
                <a:latin typeface="Times New Roman" panose="02020603050405020304" pitchFamily="18" charset="0"/>
                <a:cs typeface="Times New Roman" panose="02020603050405020304" pitchFamily="18" charset="0"/>
              </a:rPr>
              <a:t>Пуссен; «</a:t>
            </a:r>
            <a:r>
              <a:rPr lang="ru-RU" sz="1600" i="1" dirty="0">
                <a:solidFill>
                  <a:srgbClr val="002060"/>
                </a:solidFill>
                <a:latin typeface="Times New Roman" panose="02020603050405020304" pitchFamily="18" charset="0"/>
                <a:cs typeface="Times New Roman" panose="02020603050405020304" pitchFamily="18" charset="0"/>
              </a:rPr>
              <a:t>Затруднительное предложение» - </a:t>
            </a:r>
            <a:r>
              <a:rPr lang="ru-RU" sz="1600" i="1" dirty="0" smtClean="0">
                <a:solidFill>
                  <a:srgbClr val="002060"/>
                </a:solidFill>
                <a:latin typeface="Times New Roman" panose="02020603050405020304" pitchFamily="18" charset="0"/>
                <a:cs typeface="Times New Roman" panose="02020603050405020304" pitchFamily="18" charset="0"/>
              </a:rPr>
              <a:t>Ватто; «</a:t>
            </a:r>
            <a:r>
              <a:rPr lang="ru-RU" sz="1600" i="1" dirty="0">
                <a:solidFill>
                  <a:srgbClr val="002060"/>
                </a:solidFill>
                <a:latin typeface="Times New Roman" panose="02020603050405020304" pitchFamily="18" charset="0"/>
                <a:cs typeface="Times New Roman" panose="02020603050405020304" pitchFamily="18" charset="0"/>
              </a:rPr>
              <a:t>Бегство в Египет» - </a:t>
            </a:r>
            <a:r>
              <a:rPr lang="ru-RU" sz="1600" i="1" dirty="0" smtClean="0">
                <a:solidFill>
                  <a:srgbClr val="002060"/>
                </a:solidFill>
                <a:latin typeface="Times New Roman" panose="02020603050405020304" pitchFamily="18" charset="0"/>
                <a:cs typeface="Times New Roman" panose="02020603050405020304" pitchFamily="18" charset="0"/>
              </a:rPr>
              <a:t>Тициан; «</a:t>
            </a:r>
            <a:r>
              <a:rPr lang="ru-RU" sz="1600" i="1" dirty="0">
                <a:solidFill>
                  <a:srgbClr val="002060"/>
                </a:solidFill>
                <a:latin typeface="Times New Roman" panose="02020603050405020304" pitchFamily="18" charset="0"/>
                <a:cs typeface="Times New Roman" panose="02020603050405020304" pitchFamily="18" charset="0"/>
              </a:rPr>
              <a:t>Меценат представляет Августу свободные искусства» - </a:t>
            </a:r>
            <a:r>
              <a:rPr lang="ru-RU" sz="1600" i="1" dirty="0" smtClean="0">
                <a:solidFill>
                  <a:srgbClr val="002060"/>
                </a:solidFill>
                <a:latin typeface="Times New Roman" panose="02020603050405020304" pitchFamily="18" charset="0"/>
                <a:cs typeface="Times New Roman" panose="02020603050405020304" pitchFamily="18" charset="0"/>
              </a:rPr>
              <a:t>Тьеполо; Пейзажи </a:t>
            </a:r>
            <a:r>
              <a:rPr lang="ru-RU" sz="1600" i="1" dirty="0" err="1" smtClean="0">
                <a:solidFill>
                  <a:srgbClr val="002060"/>
                </a:solidFill>
                <a:latin typeface="Times New Roman" panose="02020603050405020304" pitchFamily="18" charset="0"/>
                <a:cs typeface="Times New Roman" panose="02020603050405020304" pitchFamily="18" charset="0"/>
              </a:rPr>
              <a:t>Рейсдаля</a:t>
            </a:r>
            <a:r>
              <a:rPr lang="ru-RU" sz="1600" i="1" dirty="0" smtClean="0">
                <a:solidFill>
                  <a:srgbClr val="002060"/>
                </a:solidFill>
                <a:latin typeface="Times New Roman" panose="02020603050405020304" pitchFamily="18" charset="0"/>
                <a:cs typeface="Times New Roman" panose="02020603050405020304" pitchFamily="18" charset="0"/>
              </a:rPr>
              <a:t>; Виды </a:t>
            </a:r>
            <a:r>
              <a:rPr lang="ru-RU" sz="1600" i="1" dirty="0">
                <a:solidFill>
                  <a:srgbClr val="002060"/>
                </a:solidFill>
                <a:latin typeface="Times New Roman" panose="02020603050405020304" pitchFamily="18" charset="0"/>
                <a:cs typeface="Times New Roman" panose="02020603050405020304" pitchFamily="18" charset="0"/>
              </a:rPr>
              <a:t>Дрездена и </a:t>
            </a:r>
            <a:r>
              <a:rPr lang="ru-RU" sz="1600" i="1" dirty="0" err="1">
                <a:solidFill>
                  <a:srgbClr val="002060"/>
                </a:solidFill>
                <a:latin typeface="Times New Roman" panose="02020603050405020304" pitchFamily="18" charset="0"/>
                <a:cs typeface="Times New Roman" panose="02020603050405020304" pitchFamily="18" charset="0"/>
              </a:rPr>
              <a:t>Пирны</a:t>
            </a:r>
            <a:r>
              <a:rPr lang="ru-RU" sz="1600" i="1" dirty="0">
                <a:solidFill>
                  <a:srgbClr val="002060"/>
                </a:solidFill>
                <a:latin typeface="Times New Roman" panose="02020603050405020304" pitchFamily="18" charset="0"/>
                <a:cs typeface="Times New Roman" panose="02020603050405020304" pitchFamily="18" charset="0"/>
              </a:rPr>
              <a:t> кисти </a:t>
            </a:r>
            <a:r>
              <a:rPr lang="ru-RU" sz="1600" i="1" dirty="0" err="1">
                <a:solidFill>
                  <a:srgbClr val="002060"/>
                </a:solidFill>
                <a:latin typeface="Times New Roman" panose="02020603050405020304" pitchFamily="18" charset="0"/>
                <a:cs typeface="Times New Roman" panose="02020603050405020304" pitchFamily="18" charset="0"/>
              </a:rPr>
              <a:t>Белотто</a:t>
            </a:r>
            <a:r>
              <a:rPr lang="ru-RU" sz="1600" i="1" dirty="0">
                <a:solidFill>
                  <a:srgbClr val="002060"/>
                </a:solidFill>
                <a:latin typeface="Times New Roman" panose="02020603050405020304" pitchFamily="18" charset="0"/>
                <a:cs typeface="Times New Roman" panose="02020603050405020304" pitchFamily="18" charset="0"/>
              </a:rPr>
              <a:t> и многое другое.</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075" y="112967"/>
            <a:ext cx="3137187" cy="1931113"/>
          </a:xfrm>
          <a:prstGeom prst="rect">
            <a:avLst/>
          </a:prstGeom>
          <a:ln w="28575">
            <a:solidFill>
              <a:srgbClr val="C00000"/>
            </a:solidFill>
          </a:ln>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07" y="241297"/>
            <a:ext cx="2799177" cy="3414997"/>
          </a:xfrm>
          <a:prstGeom prst="rect">
            <a:avLst/>
          </a:prstGeom>
          <a:ln w="28575">
            <a:solidFill>
              <a:srgbClr val="C00000"/>
            </a:solidFill>
          </a:ln>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607" y="3858051"/>
            <a:ext cx="3810319" cy="2846308"/>
          </a:xfrm>
          <a:prstGeom prst="rect">
            <a:avLst/>
          </a:prstGeom>
          <a:ln w="28575">
            <a:solidFill>
              <a:srgbClr val="C00000"/>
            </a:solidFill>
          </a:ln>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8576" y="2747419"/>
            <a:ext cx="3389731" cy="2592529"/>
          </a:xfrm>
          <a:prstGeom prst="rect">
            <a:avLst/>
          </a:prstGeom>
          <a:ln w="28575">
            <a:solidFill>
              <a:srgbClr val="C00000"/>
            </a:solidFill>
          </a:ln>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584" y="528067"/>
            <a:ext cx="2708031" cy="2435488"/>
          </a:xfrm>
          <a:prstGeom prst="rect">
            <a:avLst/>
          </a:prstGeom>
          <a:ln w="28575">
            <a:solidFill>
              <a:srgbClr val="C00000"/>
            </a:solidFill>
          </a:ln>
        </p:spPr>
      </p:pic>
      <p:sp>
        <p:nvSpPr>
          <p:cNvPr id="9" name="Скругленный прямоугольник 8"/>
          <p:cNvSpPr/>
          <p:nvPr/>
        </p:nvSpPr>
        <p:spPr>
          <a:xfrm>
            <a:off x="3446583" y="2606455"/>
            <a:ext cx="2621015"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«Персей и Андромеда» </a:t>
            </a:r>
            <a:r>
              <a:rPr lang="ru-RU" sz="1400" dirty="0" smtClean="0">
                <a:solidFill>
                  <a:srgbClr val="002060"/>
                </a:solidFill>
                <a:latin typeface="Times New Roman" panose="02020603050405020304" pitchFamily="18" charset="0"/>
                <a:cs typeface="Times New Roman" panose="02020603050405020304" pitchFamily="18" charset="0"/>
              </a:rPr>
              <a:t>Рубенс</a:t>
            </a: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374026" y="3902719"/>
            <a:ext cx="1618949"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Пейзажи </a:t>
            </a:r>
            <a:r>
              <a:rPr lang="ru-RU" sz="1400" dirty="0" err="1">
                <a:solidFill>
                  <a:srgbClr val="002060"/>
                </a:solidFill>
                <a:latin typeface="Times New Roman" panose="02020603050405020304" pitchFamily="18" charset="0"/>
                <a:cs typeface="Times New Roman" panose="02020603050405020304" pitchFamily="18" charset="0"/>
              </a:rPr>
              <a:t>Рейсдаля</a:t>
            </a: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2480031" y="3140009"/>
            <a:ext cx="3341383"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«Затруднительное предложение» </a:t>
            </a:r>
            <a:r>
              <a:rPr lang="ru-RU" sz="1400" dirty="0" smtClean="0">
                <a:solidFill>
                  <a:srgbClr val="002060"/>
                </a:solidFill>
                <a:latin typeface="Times New Roman" panose="02020603050405020304" pitchFamily="18" charset="0"/>
                <a:cs typeface="Times New Roman" panose="02020603050405020304" pitchFamily="18" charset="0"/>
              </a:rPr>
              <a:t>Ватто</a:t>
            </a: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6457693" y="1723006"/>
            <a:ext cx="2393229"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«Бегство в Египет» </a:t>
            </a:r>
            <a:r>
              <a:rPr lang="ru-RU" sz="1400" dirty="0" smtClean="0">
                <a:solidFill>
                  <a:srgbClr val="002060"/>
                </a:solidFill>
                <a:latin typeface="Times New Roman" panose="02020603050405020304" pitchFamily="18" charset="0"/>
                <a:cs typeface="Times New Roman" panose="02020603050405020304" pitchFamily="18" charset="0"/>
              </a:rPr>
              <a:t>Тициан</a:t>
            </a: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405447" y="387102"/>
            <a:ext cx="2243968" cy="292835"/>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«Снятие с креста» </a:t>
            </a:r>
            <a:r>
              <a:rPr lang="ru-RU" sz="1400" dirty="0" smtClean="0">
                <a:solidFill>
                  <a:srgbClr val="002060"/>
                </a:solidFill>
                <a:latin typeface="Times New Roman" panose="02020603050405020304" pitchFamily="18" charset="0"/>
                <a:cs typeface="Times New Roman" panose="02020603050405020304" pitchFamily="18" charset="0"/>
              </a:rPr>
              <a:t>Пуссен</a:t>
            </a: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8543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7432431" y="304799"/>
            <a:ext cx="4583722" cy="6060831"/>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rgbClr val="002060"/>
                </a:solidFill>
                <a:latin typeface="Times New Roman" panose="02020603050405020304" pitchFamily="18" charset="0"/>
                <a:cs typeface="Times New Roman" panose="02020603050405020304" pitchFamily="18" charset="0"/>
              </a:rPr>
              <a:t>В 1772 году шедевры Эрмитажа пополняет коллекция живописи </a:t>
            </a:r>
            <a:r>
              <a:rPr lang="ru-RU" sz="1600" b="1" dirty="0">
                <a:solidFill>
                  <a:srgbClr val="002060"/>
                </a:solidFill>
                <a:latin typeface="Times New Roman" panose="02020603050405020304" pitchFamily="18" charset="0"/>
                <a:cs typeface="Times New Roman" panose="02020603050405020304" pitchFamily="18" charset="0"/>
              </a:rPr>
              <a:t>барона </a:t>
            </a:r>
            <a:r>
              <a:rPr lang="ru-RU" sz="1600" b="1" dirty="0" err="1">
                <a:solidFill>
                  <a:srgbClr val="002060"/>
                </a:solidFill>
                <a:latin typeface="Times New Roman" panose="02020603050405020304" pitchFamily="18" charset="0"/>
                <a:cs typeface="Times New Roman" panose="02020603050405020304" pitchFamily="18" charset="0"/>
              </a:rPr>
              <a:t>Кроза</a:t>
            </a:r>
            <a:r>
              <a:rPr lang="ru-RU" sz="1600" dirty="0">
                <a:solidFill>
                  <a:srgbClr val="002060"/>
                </a:solidFill>
                <a:latin typeface="Times New Roman" panose="02020603050405020304" pitchFamily="18" charset="0"/>
                <a:cs typeface="Times New Roman" panose="02020603050405020304" pitchFamily="18" charset="0"/>
              </a:rPr>
              <a:t>, в которой было большое количество работ фламандских, голландских и итальянских мастеров XVI-XVIII века. Эта великолепная коллекция, в которую входили такие полотна как </a:t>
            </a:r>
            <a:r>
              <a:rPr lang="ru-RU" sz="1600" b="1" dirty="0">
                <a:solidFill>
                  <a:srgbClr val="002060"/>
                </a:solidFill>
                <a:latin typeface="Times New Roman" panose="02020603050405020304" pitchFamily="18" charset="0"/>
                <a:cs typeface="Times New Roman" panose="02020603050405020304" pitchFamily="18" charset="0"/>
              </a:rPr>
              <a:t>«Даная» Рембрандта, «Юдифь» Джорджоне, «Вакх» Рубенса</a:t>
            </a:r>
            <a:r>
              <a:rPr lang="ru-RU" sz="1600" dirty="0">
                <a:solidFill>
                  <a:srgbClr val="002060"/>
                </a:solidFill>
                <a:latin typeface="Times New Roman" panose="02020603050405020304" pitchFamily="18" charset="0"/>
                <a:cs typeface="Times New Roman" panose="02020603050405020304" pitchFamily="18" charset="0"/>
              </a:rPr>
              <a:t>, досталась Екатерине II благодаря Дени Дидро, который приложил немало для этого усилий. </a:t>
            </a:r>
            <a:endParaRPr lang="ru-RU" sz="1600" dirty="0" smtClean="0">
              <a:solidFill>
                <a:srgbClr val="002060"/>
              </a:solidFill>
              <a:latin typeface="Times New Roman" panose="02020603050405020304" pitchFamily="18" charset="0"/>
              <a:cs typeface="Times New Roman" panose="02020603050405020304" pitchFamily="18" charset="0"/>
            </a:endParaRPr>
          </a:p>
          <a:p>
            <a:pPr algn="just"/>
            <a:r>
              <a:rPr lang="ru-RU" sz="1600" dirty="0" smtClean="0">
                <a:solidFill>
                  <a:srgbClr val="002060"/>
                </a:solidFill>
                <a:latin typeface="Times New Roman" panose="02020603050405020304" pitchFamily="18" charset="0"/>
                <a:cs typeface="Times New Roman" panose="02020603050405020304" pitchFamily="18" charset="0"/>
              </a:rPr>
              <a:t>Одним </a:t>
            </a:r>
            <a:r>
              <a:rPr lang="ru-RU" sz="1600" dirty="0">
                <a:solidFill>
                  <a:srgbClr val="002060"/>
                </a:solidFill>
                <a:latin typeface="Times New Roman" panose="02020603050405020304" pitchFamily="18" charset="0"/>
                <a:cs typeface="Times New Roman" panose="02020603050405020304" pitchFamily="18" charset="0"/>
              </a:rPr>
              <a:t>из последних приобретений императрицы стала коллекция </a:t>
            </a:r>
            <a:r>
              <a:rPr lang="ru-RU" sz="1600" b="1" dirty="0">
                <a:solidFill>
                  <a:srgbClr val="002060"/>
                </a:solidFill>
                <a:latin typeface="Times New Roman" panose="02020603050405020304" pitchFamily="18" charset="0"/>
                <a:cs typeface="Times New Roman" panose="02020603050405020304" pitchFamily="18" charset="0"/>
              </a:rPr>
              <a:t>лорда </a:t>
            </a:r>
            <a:r>
              <a:rPr lang="ru-RU" sz="1600" b="1" dirty="0" err="1">
                <a:solidFill>
                  <a:srgbClr val="002060"/>
                </a:solidFill>
                <a:latin typeface="Times New Roman" panose="02020603050405020304" pitchFamily="18" charset="0"/>
                <a:cs typeface="Times New Roman" panose="02020603050405020304" pitchFamily="18" charset="0"/>
              </a:rPr>
              <a:t>Уолпола</a:t>
            </a:r>
            <a:r>
              <a:rPr lang="ru-RU" sz="1600" b="1"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(Англия), которая украсила эрмитажное собрание работами итальянских мастеров, </a:t>
            </a:r>
            <a:r>
              <a:rPr lang="ru-RU" sz="1600" b="1" dirty="0">
                <a:solidFill>
                  <a:srgbClr val="002060"/>
                </a:solidFill>
                <a:latin typeface="Times New Roman" panose="02020603050405020304" pitchFamily="18" charset="0"/>
                <a:cs typeface="Times New Roman" panose="02020603050405020304" pitchFamily="18" charset="0"/>
              </a:rPr>
              <a:t>Рубенса, Ван Дейка</a:t>
            </a:r>
            <a:r>
              <a:rPr lang="ru-RU" sz="1600" dirty="0">
                <a:solidFill>
                  <a:srgbClr val="002060"/>
                </a:solidFill>
                <a:latin typeface="Times New Roman" panose="02020603050405020304" pitchFamily="18" charset="0"/>
                <a:cs typeface="Times New Roman" panose="02020603050405020304" pitchFamily="18" charset="0"/>
              </a:rPr>
              <a:t> и т.д. </a:t>
            </a:r>
            <a:endParaRPr lang="ru-RU" sz="1600" dirty="0" smtClean="0">
              <a:solidFill>
                <a:srgbClr val="002060"/>
              </a:solidFill>
              <a:latin typeface="Times New Roman" panose="02020603050405020304" pitchFamily="18" charset="0"/>
              <a:cs typeface="Times New Roman" panose="02020603050405020304" pitchFamily="18" charset="0"/>
            </a:endParaRPr>
          </a:p>
          <a:p>
            <a:pPr algn="just"/>
            <a:r>
              <a:rPr lang="ru-RU" sz="1600" dirty="0" smtClean="0">
                <a:solidFill>
                  <a:srgbClr val="002060"/>
                </a:solidFill>
                <a:latin typeface="Times New Roman" panose="02020603050405020304" pitchFamily="18" charset="0"/>
                <a:cs typeface="Times New Roman" panose="02020603050405020304" pitchFamily="18" charset="0"/>
              </a:rPr>
              <a:t>Стоит </a:t>
            </a:r>
            <a:r>
              <a:rPr lang="ru-RU" sz="1600" dirty="0">
                <a:solidFill>
                  <a:srgbClr val="002060"/>
                </a:solidFill>
                <a:latin typeface="Times New Roman" panose="02020603050405020304" pitchFamily="18" charset="0"/>
                <a:cs typeface="Times New Roman" panose="02020603050405020304" pitchFamily="18" charset="0"/>
              </a:rPr>
              <a:t>отметить, что просвещенная императрица приобретала работы не только старых мастеров, она также давала заказы выдающимся мастерам ее времени, таким как </a:t>
            </a:r>
            <a:r>
              <a:rPr lang="ru-RU" sz="1600" b="1" dirty="0" err="1">
                <a:solidFill>
                  <a:srgbClr val="002060"/>
                </a:solidFill>
                <a:latin typeface="Times New Roman" panose="02020603050405020304" pitchFamily="18" charset="0"/>
                <a:cs typeface="Times New Roman" panose="02020603050405020304" pitchFamily="18" charset="0"/>
              </a:rPr>
              <a:t>Э.М.Фальконе</a:t>
            </a:r>
            <a:r>
              <a:rPr lang="ru-RU" sz="1600" b="1" dirty="0">
                <a:solidFill>
                  <a:srgbClr val="002060"/>
                </a:solidFill>
                <a:latin typeface="Times New Roman" panose="02020603050405020304" pitchFamily="18" charset="0"/>
                <a:cs typeface="Times New Roman" panose="02020603050405020304" pitchFamily="18" charset="0"/>
              </a:rPr>
              <a:t>, </a:t>
            </a:r>
            <a:r>
              <a:rPr lang="ru-RU" sz="1600" b="1" dirty="0" err="1">
                <a:solidFill>
                  <a:srgbClr val="002060"/>
                </a:solidFill>
                <a:latin typeface="Times New Roman" panose="02020603050405020304" pitchFamily="18" charset="0"/>
                <a:cs typeface="Times New Roman" panose="02020603050405020304" pitchFamily="18" charset="0"/>
              </a:rPr>
              <a:t>Д.Рейнолдс</a:t>
            </a:r>
            <a:r>
              <a:rPr lang="ru-RU" sz="1600" b="1" dirty="0">
                <a:solidFill>
                  <a:srgbClr val="002060"/>
                </a:solidFill>
                <a:latin typeface="Times New Roman" panose="02020603050405020304" pitchFamily="18" charset="0"/>
                <a:cs typeface="Times New Roman" panose="02020603050405020304" pitchFamily="18" charset="0"/>
              </a:rPr>
              <a:t>, </a:t>
            </a:r>
            <a:r>
              <a:rPr lang="ru-RU" sz="1600" b="1" dirty="0" err="1">
                <a:solidFill>
                  <a:srgbClr val="002060"/>
                </a:solidFill>
                <a:latin typeface="Times New Roman" panose="02020603050405020304" pitchFamily="18" charset="0"/>
                <a:cs typeface="Times New Roman" panose="02020603050405020304" pitchFamily="18" charset="0"/>
              </a:rPr>
              <a:t>Ф.Буше</a:t>
            </a:r>
            <a:r>
              <a:rPr lang="ru-RU" sz="1600" dirty="0">
                <a:solidFill>
                  <a:srgbClr val="002060"/>
                </a:solidFill>
                <a:latin typeface="Times New Roman" panose="02020603050405020304" pitchFamily="18" charset="0"/>
                <a:cs typeface="Times New Roman" panose="02020603050405020304" pitchFamily="18" charset="0"/>
              </a:rPr>
              <a:t> и т.д.</a:t>
            </a:r>
          </a:p>
          <a:p>
            <a:pPr algn="just"/>
            <a:r>
              <a:rPr lang="ru-RU" sz="1600" dirty="0">
                <a:solidFill>
                  <a:srgbClr val="002060"/>
                </a:solidFill>
                <a:latin typeface="Times New Roman" panose="02020603050405020304" pitchFamily="18" charset="0"/>
                <a:cs typeface="Times New Roman" panose="02020603050405020304" pitchFamily="18" charset="0"/>
              </a:rPr>
              <a:t>К концу своего царствования Екатерина II имела около </a:t>
            </a:r>
            <a:r>
              <a:rPr lang="ru-RU" sz="1600" b="1" dirty="0">
                <a:solidFill>
                  <a:srgbClr val="002060"/>
                </a:solidFill>
                <a:latin typeface="Times New Roman" panose="02020603050405020304" pitchFamily="18" charset="0"/>
                <a:cs typeface="Times New Roman" panose="02020603050405020304" pitchFamily="18" charset="0"/>
              </a:rPr>
              <a:t>4 тысяч картин.</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95" y="304799"/>
            <a:ext cx="4926485" cy="4138247"/>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0707" y="4588687"/>
            <a:ext cx="2887818" cy="1925212"/>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95" y="4583722"/>
            <a:ext cx="3088283" cy="1930177"/>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9875" y="304799"/>
            <a:ext cx="1465624" cy="3213639"/>
          </a:xfrm>
          <a:prstGeom prst="rect">
            <a:avLst/>
          </a:prstGeom>
        </p:spPr>
      </p:pic>
      <p:sp>
        <p:nvSpPr>
          <p:cNvPr id="8" name="Скругленный прямоугольник 7"/>
          <p:cNvSpPr/>
          <p:nvPr/>
        </p:nvSpPr>
        <p:spPr>
          <a:xfrm>
            <a:off x="366695" y="6224666"/>
            <a:ext cx="1942751"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latin typeface="Times New Roman" panose="02020603050405020304" pitchFamily="18" charset="0"/>
                <a:cs typeface="Times New Roman" panose="02020603050405020304" pitchFamily="18" charset="0"/>
              </a:rPr>
              <a:t>«</a:t>
            </a:r>
            <a:r>
              <a:rPr lang="ru-RU" sz="1400" dirty="0">
                <a:solidFill>
                  <a:srgbClr val="002060"/>
                </a:solidFill>
                <a:latin typeface="Times New Roman" panose="02020603050405020304" pitchFamily="18" charset="0"/>
                <a:cs typeface="Times New Roman" panose="02020603050405020304" pitchFamily="18" charset="0"/>
              </a:rPr>
              <a:t>Даная» </a:t>
            </a:r>
            <a:r>
              <a:rPr lang="ru-RU" sz="1400" dirty="0" smtClean="0">
                <a:solidFill>
                  <a:srgbClr val="002060"/>
                </a:solidFill>
                <a:latin typeface="Times New Roman" panose="02020603050405020304" pitchFamily="18" charset="0"/>
                <a:cs typeface="Times New Roman" panose="02020603050405020304" pitchFamily="18" charset="0"/>
              </a:rPr>
              <a:t>Рембрандт</a:t>
            </a: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3614458" y="6212177"/>
            <a:ext cx="1531974" cy="28192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«Вакх» </a:t>
            </a:r>
            <a:r>
              <a:rPr lang="ru-RU" sz="1400" dirty="0" smtClean="0">
                <a:solidFill>
                  <a:srgbClr val="002060"/>
                </a:solidFill>
                <a:latin typeface="Times New Roman" panose="02020603050405020304" pitchFamily="18" charset="0"/>
                <a:cs typeface="Times New Roman" panose="02020603050405020304" pitchFamily="18" charset="0"/>
              </a:rPr>
              <a:t>Рубенс</a:t>
            </a: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5600112" y="3541309"/>
            <a:ext cx="1656472" cy="456260"/>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«Юдифь» </a:t>
            </a:r>
            <a:r>
              <a:rPr lang="ru-RU" sz="1400" dirty="0" smtClean="0">
                <a:solidFill>
                  <a:srgbClr val="002060"/>
                </a:solidFill>
                <a:latin typeface="Times New Roman" panose="02020603050405020304" pitchFamily="18" charset="0"/>
                <a:cs typeface="Times New Roman" panose="02020603050405020304" pitchFamily="18" charset="0"/>
              </a:rPr>
              <a:t>Джорджоне</a:t>
            </a:r>
            <a:endParaRPr lang="ru-RU" sz="1400" dirty="0" smtClean="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43242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2125</Words>
  <Application>Microsoft Office PowerPoint</Application>
  <PresentationFormat>Широкоэкранный</PresentationFormat>
  <Paragraphs>199</Paragraphs>
  <Slides>33</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33</vt:i4>
      </vt:variant>
    </vt:vector>
  </HeadingPairs>
  <TitlesOfParts>
    <vt:vector size="39" baseType="lpstr">
      <vt:lpstr>Times New Roman</vt:lpstr>
      <vt:lpstr>BrushType-SemiBold</vt:lpstr>
      <vt:lpstr>Arial</vt:lpstr>
      <vt:lpstr>Calibri Light</vt:lpstr>
      <vt:lpstr>Calibri</vt:lpstr>
      <vt:lpstr>Тема Office</vt:lpstr>
      <vt:lpstr>Дворец мировой культуры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Дворец мировой культуры</dc:title>
  <dc:creator>Полонская</dc:creator>
  <cp:lastModifiedBy>Георгий</cp:lastModifiedBy>
  <cp:revision>66</cp:revision>
  <dcterms:created xsi:type="dcterms:W3CDTF">2019-02-26T12:25:10Z</dcterms:created>
  <dcterms:modified xsi:type="dcterms:W3CDTF">2019-06-05T07:23:24Z</dcterms:modified>
  <cp:contentStatus/>
</cp:coreProperties>
</file>